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710" r:id="rId6"/>
    <p:sldMasterId id="2147483749" r:id="rId7"/>
    <p:sldMasterId id="2147483761" r:id="rId8"/>
  </p:sldMasterIdLst>
  <p:notesMasterIdLst>
    <p:notesMasterId r:id="rId29"/>
  </p:notesMasterIdLst>
  <p:handoutMasterIdLst>
    <p:handoutMasterId r:id="rId30"/>
  </p:handoutMasterIdLst>
  <p:sldIdLst>
    <p:sldId id="517" r:id="rId9"/>
    <p:sldId id="527" r:id="rId10"/>
    <p:sldId id="529" r:id="rId11"/>
    <p:sldId id="499" r:id="rId12"/>
    <p:sldId id="530" r:id="rId13"/>
    <p:sldId id="526" r:id="rId14"/>
    <p:sldId id="551" r:id="rId15"/>
    <p:sldId id="518" r:id="rId16"/>
    <p:sldId id="558" r:id="rId17"/>
    <p:sldId id="553" r:id="rId18"/>
    <p:sldId id="542" r:id="rId19"/>
    <p:sldId id="554" r:id="rId20"/>
    <p:sldId id="552" r:id="rId21"/>
    <p:sldId id="559" r:id="rId22"/>
    <p:sldId id="561" r:id="rId23"/>
    <p:sldId id="562" r:id="rId24"/>
    <p:sldId id="563" r:id="rId25"/>
    <p:sldId id="557" r:id="rId26"/>
    <p:sldId id="422" r:id="rId27"/>
    <p:sldId id="46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lwadi, Kanisha" initials="GK" lastIdx="5" clrIdx="0">
    <p:extLst>
      <p:ext uri="{19B8F6BF-5375-455C-9EA6-DF929625EA0E}">
        <p15:presenceInfo xmlns:p15="http://schemas.microsoft.com/office/powerpoint/2012/main" userId="S-1-5-21-329068152-1454471165-1417001333-9477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70AD47"/>
    <a:srgbClr val="E7E6E6"/>
    <a:srgbClr val="FFFFFF"/>
    <a:srgbClr val="FECDF9"/>
    <a:srgbClr val="FFDCCC"/>
    <a:srgbClr val="D0CECE"/>
    <a:srgbClr val="000000"/>
    <a:srgbClr val="035587"/>
    <a:srgbClr val="6DB5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83" autoAdjust="0"/>
    <p:restoredTop sz="79310" autoAdjust="0"/>
  </p:normalViewPr>
  <p:slideViewPr>
    <p:cSldViewPr snapToGrid="0">
      <p:cViewPr varScale="1">
        <p:scale>
          <a:sx n="68" d="100"/>
          <a:sy n="68" d="100"/>
        </p:scale>
        <p:origin x="782" y="24"/>
      </p:cViewPr>
      <p:guideLst/>
    </p:cSldViewPr>
  </p:slideViewPr>
  <p:outlineViewPr>
    <p:cViewPr>
      <p:scale>
        <a:sx n="33" d="100"/>
        <a:sy n="33" d="100"/>
      </p:scale>
      <p:origin x="0" y="-2792"/>
    </p:cViewPr>
  </p:outlineViewPr>
  <p:notesTextViewPr>
    <p:cViewPr>
      <p:scale>
        <a:sx n="75" d="100"/>
        <a:sy n="75" d="100"/>
      </p:scale>
      <p:origin x="0" y="0"/>
    </p:cViewPr>
  </p:notesTextViewPr>
  <p:sorterViewPr>
    <p:cViewPr>
      <p:scale>
        <a:sx n="66" d="100"/>
        <a:sy n="66" d="100"/>
      </p:scale>
      <p:origin x="0" y="-168"/>
    </p:cViewPr>
  </p:sorterViewPr>
  <p:notesViewPr>
    <p:cSldViewPr snapToGrid="0">
      <p:cViewPr varScale="1">
        <p:scale>
          <a:sx n="64" d="100"/>
          <a:sy n="64" d="100"/>
        </p:scale>
        <p:origin x="3180" y="5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Effective Verbal and Written Communication (EVWC) Workshop</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EE082A-B660-430D-BB03-B51DCE1F9793}" type="datetimeFigureOut">
              <a:rPr lang="en-US" smtClean="0"/>
              <a:t>25-Jan-18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Copyright © 2017 Accenture. All rights reserved. For Accenture Internal Use Only.</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0D2763-5C4F-4B01-914F-E3701F1A96DB}" type="slidenum">
              <a:rPr lang="en-US" smtClean="0"/>
              <a:t>‹#›</a:t>
            </a:fld>
            <a:endParaRPr lang="en-US" dirty="0"/>
          </a:p>
        </p:txBody>
      </p:sp>
    </p:spTree>
    <p:extLst>
      <p:ext uri="{BB962C8B-B14F-4D97-AF65-F5344CB8AC3E}">
        <p14:creationId xmlns:p14="http://schemas.microsoft.com/office/powerpoint/2010/main" val="21074657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138102" y="0"/>
            <a:ext cx="4581796" cy="483326"/>
          </a:xfrm>
          <a:prstGeom prst="rect">
            <a:avLst/>
          </a:prstGeom>
        </p:spPr>
        <p:txBody>
          <a:bodyPr vert="horz" lIns="91440" tIns="45720" rIns="91440" bIns="45720" rtlCol="0"/>
          <a:lstStyle>
            <a:lvl1pPr algn="ctr">
              <a:defRPr sz="1200" b="1">
                <a:solidFill>
                  <a:schemeClr val="bg1">
                    <a:lumMod val="65000"/>
                  </a:schemeClr>
                </a:solidFill>
              </a:defRPr>
            </a:lvl1pPr>
          </a:lstStyle>
          <a:p>
            <a:r>
              <a:rPr lang="en-US" dirty="0"/>
              <a:t>Effective Verbal and Written Communication (EVWC) Workshop</a:t>
            </a:r>
          </a:p>
        </p:txBody>
      </p:sp>
      <p:sp>
        <p:nvSpPr>
          <p:cNvPr id="4" name="Slide Image Placeholder 3"/>
          <p:cNvSpPr>
            <a:spLocks noGrp="1" noRot="1" noChangeAspect="1"/>
          </p:cNvSpPr>
          <p:nvPr>
            <p:ph type="sldImg" idx="2"/>
          </p:nvPr>
        </p:nvSpPr>
        <p:spPr>
          <a:xfrm>
            <a:off x="1489166" y="751115"/>
            <a:ext cx="3918857" cy="220435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70263" y="2955472"/>
            <a:ext cx="5956663" cy="572974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a:t>
            </a:fld>
            <a:endParaRPr lang="en-US" sz="900" dirty="0">
              <a:solidFill>
                <a:schemeClr val="bg1">
                  <a:lumMod val="50000"/>
                </a:schemeClr>
              </a:solidFill>
            </a:endParaRPr>
          </a:p>
        </p:txBody>
      </p:sp>
      <p:sp>
        <p:nvSpPr>
          <p:cNvPr id="9"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236820147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70263" y="2955925"/>
            <a:ext cx="5956663" cy="5729287"/>
          </a:xfrm>
        </p:spPr>
        <p:txBody>
          <a:bodyPr/>
          <a:lstStyle/>
          <a:p>
            <a:pPr>
              <a:defRPr/>
            </a:pPr>
            <a:r>
              <a:rPr lang="en-US" b="1" dirty="0"/>
              <a:t>Duration</a:t>
            </a:r>
            <a:r>
              <a:rPr lang="en-US" dirty="0"/>
              <a:t>: 1 minute</a:t>
            </a:r>
          </a:p>
          <a:p>
            <a:pPr>
              <a:defRPr/>
            </a:pPr>
            <a:endParaRPr lang="en-US" dirty="0"/>
          </a:p>
          <a:p>
            <a:r>
              <a:rPr lang="en-US" b="1" dirty="0"/>
              <a:t>Facilitator Notes</a:t>
            </a:r>
            <a:r>
              <a:rPr lang="en-US" dirty="0"/>
              <a:t>: This slide lists the topics to be covered in module four.</a:t>
            </a:r>
            <a:endParaRPr lang="en-US" kern="0" dirty="0">
              <a:solidFill>
                <a:srgbClr val="000000"/>
              </a:solidFill>
            </a:endParaRPr>
          </a:p>
          <a:p>
            <a:endParaRPr lang="en-US" dirty="0"/>
          </a:p>
          <a:p>
            <a:pPr>
              <a:buFont typeface="Wingdings"/>
              <a:buChar char="8"/>
              <a:defRPr/>
            </a:pPr>
            <a:r>
              <a:rPr lang="en-US" b="1" dirty="0"/>
              <a:t>DO</a:t>
            </a:r>
            <a:r>
              <a:rPr lang="en-US" dirty="0"/>
              <a:t>:</a:t>
            </a:r>
            <a:endParaRPr lang="en-GB" dirty="0"/>
          </a:p>
          <a:p>
            <a:r>
              <a:rPr lang="en-US" dirty="0"/>
              <a:t>Read the content on the slide.</a:t>
            </a:r>
          </a:p>
          <a:p>
            <a:pPr marL="174708" indent="-174708">
              <a:buFont typeface="Arial" panose="020B0604020202020204" pitchFamily="34" charset="0"/>
              <a:buChar char="•"/>
            </a:pPr>
            <a:endParaRPr lang="en-US" dirty="0"/>
          </a:p>
          <a:p>
            <a:pPr marL="174708" indent="-174708">
              <a:buFont typeface="Webdings" pitchFamily="18" charset="2"/>
              <a:buChar char=""/>
            </a:pPr>
            <a:r>
              <a:rPr lang="en-US" b="1" dirty="0">
                <a:sym typeface="Webdings"/>
              </a:rPr>
              <a:t>Explain</a:t>
            </a:r>
            <a:r>
              <a:rPr lang="en-US" dirty="0"/>
              <a:t>:</a:t>
            </a:r>
          </a:p>
          <a:p>
            <a:r>
              <a:rPr lang="en-US" kern="0" dirty="0">
                <a:solidFill>
                  <a:srgbClr val="000000"/>
                </a:solidFill>
              </a:rPr>
              <a:t>In this module, we will look at how cultural differences</a:t>
            </a:r>
            <a:r>
              <a:rPr lang="en-US" kern="0" baseline="0" dirty="0">
                <a:solidFill>
                  <a:srgbClr val="000000"/>
                </a:solidFill>
              </a:rPr>
              <a:t> can impact everyday communication. We will also take a look at SOCIAL STYLEs and how an understanding of them can help us communicate with other more effectively.</a:t>
            </a:r>
            <a:endParaRPr lang="en-US" kern="0" dirty="0">
              <a:solidFill>
                <a:srgbClr val="000000"/>
              </a:solidFill>
            </a:endParaRPr>
          </a:p>
          <a:p>
            <a:pPr>
              <a:defRPr/>
            </a:pPr>
            <a:endParaRPr lang="en-US" dirty="0"/>
          </a:p>
          <a:p>
            <a:r>
              <a:rPr lang="en-US" b="1" dirty="0">
                <a:sym typeface="Wingdings 3"/>
              </a:rPr>
              <a:t></a:t>
            </a:r>
            <a:r>
              <a:rPr lang="en-US" b="1" dirty="0"/>
              <a:t>Transition</a:t>
            </a:r>
            <a:r>
              <a:rPr lang="en-US" dirty="0"/>
              <a:t>:</a:t>
            </a:r>
          </a:p>
          <a:p>
            <a:pPr>
              <a:defRPr/>
            </a:pPr>
            <a:r>
              <a:rPr lang="en-US" dirty="0"/>
              <a:t>Let us begin this module with a fun activity. </a:t>
            </a:r>
          </a:p>
          <a:p>
            <a:endParaRPr lang="en-US" dirty="0"/>
          </a:p>
          <a:p>
            <a:endParaRPr lang="en-US" dirty="0"/>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7"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1</a:t>
            </a:fld>
            <a:endParaRPr lang="en-US" sz="900" dirty="0">
              <a:solidFill>
                <a:schemeClr val="bg1">
                  <a:lumMod val="50000"/>
                </a:schemeClr>
              </a:solidFill>
            </a:endParaRPr>
          </a:p>
        </p:txBody>
      </p:sp>
      <p:sp>
        <p:nvSpPr>
          <p:cNvPr id="9"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2660069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a:defRPr/>
            </a:pPr>
            <a:r>
              <a:rPr lang="en-US" b="1" dirty="0"/>
              <a:t>Duration: </a:t>
            </a:r>
            <a:r>
              <a:rPr lang="en-US" dirty="0"/>
              <a:t>2 minutes</a:t>
            </a:r>
          </a:p>
          <a:p>
            <a:endParaRPr lang="en-US" b="1" dirty="0">
              <a:solidFill>
                <a:srgbClr val="000000"/>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pitchFamily="34" charset="0"/>
              </a:rPr>
              <a:t>Facilitator Notes</a:t>
            </a:r>
            <a:r>
              <a:rPr lang="en-US" dirty="0">
                <a:solidFill>
                  <a:srgbClr val="000000"/>
                </a:solidFill>
                <a:latin typeface="Calibri" panose="020F0502020204030204" pitchFamily="34" charset="0"/>
              </a:rPr>
              <a:t>: Continue to have the participants work in their groups. If you sense they could use a change in partners, quickly regroup the teams. If you have a small group of 10 participants then you can have two participants come up in front to roleplay and have the other play as observers. If you have a large group, ensure you split them into smaller groups of four or five and have them work in their groups where two will roleplay and the others will be observers.</a:t>
            </a:r>
            <a:endParaRPr lang="en-US" dirty="0"/>
          </a:p>
          <a:p>
            <a:pPr marR="0" lvl="0" defTabSz="914400" rtl="0" eaLnBrk="0" fontAlgn="base" latinLnBrk="0" hangingPunct="0">
              <a:buClrTx/>
              <a:buSzTx/>
              <a:buFontTx/>
              <a:buNone/>
              <a:tabLst/>
              <a:defRPr/>
            </a:pPr>
            <a:endParaRPr kumimoji="0" lang="en-US" sz="1200" b="0" i="0" u="none" strike="noStrike" kern="1200" cap="none" spc="0" normalizeH="0" baseline="0" noProof="0" dirty="0">
              <a:ln>
                <a:noFill/>
              </a:ln>
              <a:effectLst/>
              <a:uLnTx/>
              <a:uFillTx/>
            </a:endParaRPr>
          </a:p>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sym typeface="Wingdings" panose="05000000000000000000" pitchFamily="2" charset="2"/>
              </a:rPr>
              <a:t> </a:t>
            </a:r>
            <a:r>
              <a:rPr kumimoji="0" lang="en-US" sz="1200" b="1" i="0" u="none" strike="noStrike" kern="1200" cap="none" spc="0" normalizeH="0" baseline="0" noProof="0" dirty="0">
                <a:ln>
                  <a:noFill/>
                </a:ln>
                <a:effectLst/>
                <a:uLnTx/>
                <a:uFillTx/>
              </a:rPr>
              <a:t>Do:</a:t>
            </a:r>
          </a:p>
          <a:p>
            <a:pPr marL="171450" indent="-171450">
              <a:buFont typeface="Arial" panose="020B0604020202020204" pitchFamily="34" charset="0"/>
              <a:buChar char="•"/>
            </a:pPr>
            <a:r>
              <a:rPr lang="en-US" dirty="0"/>
              <a:t>Instruct the participants that they will be provided scenarios and will need to work in their groups the same way they did so far where two people role played while the others observed and provided feedback.</a:t>
            </a:r>
          </a:p>
          <a:p>
            <a:pPr marL="171450" indent="-171450">
              <a:buFont typeface="Arial" panose="020B0604020202020204" pitchFamily="34" charset="0"/>
              <a:buChar char="•"/>
            </a:pPr>
            <a:r>
              <a:rPr lang="en-US" dirty="0"/>
              <a:t>Then mouse click to reveal the notes for the observers. </a:t>
            </a:r>
          </a:p>
          <a:p>
            <a:pPr marL="171450" indent="-171450">
              <a:buFont typeface="Arial" panose="020B0604020202020204" pitchFamily="34" charset="0"/>
              <a:buChar char="•"/>
            </a:pPr>
            <a:r>
              <a:rPr lang="en-US" dirty="0"/>
              <a:t>Instruct the groups that they will take turns to play the role of the observers so it is imperative that everyone understands the ask from the observers.</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eaLnBrk="0" fontAlgn="base" hangingPunct="0">
              <a:defRPr/>
            </a:pPr>
            <a:r>
              <a:rPr lang="en-US" b="1" dirty="0">
                <a:sym typeface="Wingdings 3"/>
              </a:rPr>
              <a:t></a:t>
            </a:r>
            <a:r>
              <a:rPr lang="en-US" b="1" dirty="0"/>
              <a:t>Transition:</a:t>
            </a:r>
          </a:p>
          <a:p>
            <a:r>
              <a:rPr lang="en-US" dirty="0"/>
              <a:t>Let’s look at the first scenario</a:t>
            </a:r>
          </a:p>
          <a:p>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10</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a:solidFill>
                  <a:schemeClr val="bg1">
                    <a:lumMod val="50000"/>
                  </a:schemeClr>
                </a:solidFill>
              </a:rPr>
              <a:t>Copyright © 2017 Accenture. All rights reserved. For Accenture Internal Use Only.</a:t>
            </a:r>
            <a:endParaRPr lang="en-US" sz="900" dirty="0">
              <a:solidFill>
                <a:schemeClr val="bg1">
                  <a:lumMod val="50000"/>
                </a:schemeClr>
              </a:solidFill>
            </a:endParaRPr>
          </a:p>
        </p:txBody>
      </p:sp>
      <p:sp>
        <p:nvSpPr>
          <p:cNvPr id="6" name="Header Placeholder 8">
            <a:extLst>
              <a:ext uri="{FF2B5EF4-FFF2-40B4-BE49-F238E27FC236}">
                <a16:creationId xmlns:a16="http://schemas.microsoft.com/office/drawing/2014/main" id="{AAC6B93C-E8FA-4114-A84C-C672E4F9AFAB}"/>
              </a:ext>
            </a:extLst>
          </p:cNvPr>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2761190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a:defRPr/>
            </a:pPr>
            <a:r>
              <a:rPr lang="en-US" b="1" dirty="0"/>
              <a:t>Duration: </a:t>
            </a:r>
            <a:r>
              <a:rPr lang="en-US" dirty="0"/>
              <a:t>7 minutes</a:t>
            </a:r>
          </a:p>
          <a:p>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Facilitator Notes</a:t>
            </a:r>
            <a:r>
              <a:rPr lang="en-US" dirty="0">
                <a:solidFill>
                  <a:srgbClr val="000000"/>
                </a:solidFill>
                <a:latin typeface="Calibri" panose="020F0502020204030204" pitchFamily="34" charset="0"/>
              </a:rPr>
              <a:t>: This is one of the role plays you can have the participants practice. </a:t>
            </a:r>
          </a:p>
          <a:p>
            <a:endParaRPr kumimoji="0" lang="en-US" sz="1200" b="0" i="0" u="none" strike="noStrike" kern="1200" cap="none" spc="0" normalizeH="0" baseline="0" noProof="0" dirty="0">
              <a:ln>
                <a:noFill/>
              </a:ln>
              <a:effectLst/>
              <a:uLnTx/>
              <a:uFillTx/>
            </a:endParaRPr>
          </a:p>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sym typeface="Wingdings" panose="05000000000000000000" pitchFamily="2" charset="2"/>
              </a:rPr>
              <a:t> </a:t>
            </a:r>
            <a:r>
              <a:rPr kumimoji="0" lang="en-US" sz="1200" b="1" i="0" u="none" strike="noStrike" kern="1200" cap="none" spc="0" normalizeH="0" baseline="0" noProof="0" dirty="0">
                <a:ln>
                  <a:noFill/>
                </a:ln>
                <a:effectLst/>
                <a:uLnTx/>
                <a:uFillTx/>
              </a:rPr>
              <a:t>Do:</a:t>
            </a:r>
          </a:p>
          <a:p>
            <a:pPr marL="171450" indent="-171450">
              <a:buFont typeface="Arial" panose="020B0604020202020204" pitchFamily="34" charset="0"/>
              <a:buChar char="•"/>
            </a:pPr>
            <a:r>
              <a:rPr lang="en-US" dirty="0"/>
              <a:t>Divide the group into smaller teams of four or five. Have them:</a:t>
            </a:r>
          </a:p>
          <a:p>
            <a:pPr marL="400050" lvl="1" indent="-171450" algn="l" defTabSz="914400" rtl="0" eaLnBrk="1" latinLnBrk="0" hangingPunct="1">
              <a:buFont typeface="Symbol" panose="05050102010706020507" pitchFamily="18" charset="2"/>
              <a:buChar char="-"/>
            </a:pPr>
            <a:r>
              <a:rPr lang="en-US" sz="1200" b="0" i="0" u="none" strike="noStrike" kern="1200" baseline="0" dirty="0">
                <a:solidFill>
                  <a:schemeClr val="tx1"/>
                </a:solidFill>
                <a:latin typeface="+mn-lt"/>
                <a:ea typeface="+mn-ea"/>
                <a:cs typeface="+mn-cs"/>
              </a:rPr>
              <a:t>Decide who will “play” Ramona, Abhay and who will serve as observer.</a:t>
            </a:r>
          </a:p>
          <a:p>
            <a:pPr marL="400050" lvl="1" indent="-171450" algn="l" defTabSz="914400" rtl="0" eaLnBrk="1" latinLnBrk="0" hangingPunct="1">
              <a:buFont typeface="Symbol" panose="05050102010706020507" pitchFamily="18" charset="2"/>
              <a:buChar char="-"/>
            </a:pPr>
            <a:r>
              <a:rPr lang="en-US" sz="1200" b="0" i="0" u="none" strike="noStrike" kern="1200" baseline="0" dirty="0">
                <a:solidFill>
                  <a:schemeClr val="tx1"/>
                </a:solidFill>
                <a:latin typeface="+mn-lt"/>
                <a:ea typeface="+mn-ea"/>
                <a:cs typeface="+mn-cs"/>
              </a:rPr>
              <a:t>With Abhay opening the conversation, role-play for approximately 5 minutes.</a:t>
            </a:r>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11</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a:solidFill>
                  <a:schemeClr val="bg1">
                    <a:lumMod val="50000"/>
                  </a:schemeClr>
                </a:solidFill>
              </a:rPr>
              <a:t>Copyright © 2017 Accenture. All rights reserved. For Accenture Internal Use Only.</a:t>
            </a:r>
            <a:endParaRPr lang="en-US" sz="900" dirty="0">
              <a:solidFill>
                <a:schemeClr val="bg1">
                  <a:lumMod val="50000"/>
                </a:schemeClr>
              </a:solidFill>
            </a:endParaRPr>
          </a:p>
        </p:txBody>
      </p:sp>
      <p:sp>
        <p:nvSpPr>
          <p:cNvPr id="6" name="Header Placeholder 8">
            <a:extLst>
              <a:ext uri="{FF2B5EF4-FFF2-40B4-BE49-F238E27FC236}">
                <a16:creationId xmlns:a16="http://schemas.microsoft.com/office/drawing/2014/main" id="{0F05E1A9-D9F7-476D-9F9C-8A6EAECD8CC3}"/>
              </a:ext>
            </a:extLst>
          </p:cNvPr>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191467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a:defRPr/>
            </a:pPr>
            <a:r>
              <a:rPr lang="en-US" b="1" dirty="0"/>
              <a:t>Duration: </a:t>
            </a:r>
            <a:r>
              <a:rPr lang="en-US" dirty="0"/>
              <a:t>3 minutes</a:t>
            </a:r>
          </a:p>
          <a:p>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Facilitator Notes</a:t>
            </a:r>
            <a:r>
              <a:rPr lang="en-US" dirty="0">
                <a:solidFill>
                  <a:srgbClr val="000000"/>
                </a:solidFill>
                <a:latin typeface="Calibri" panose="020F0502020204030204" pitchFamily="34" charset="0"/>
              </a:rPr>
              <a:t>: Use this slide to carry out the debrief session. This could also work as a feedback session where the observers respond to the questions placed on the slide based on their observations. Run this as a Rose/Thorn/Bud exercise using pink/blue/green post-its. Have the observers provide feedback by writing on the post-its. Instruct the participants that they are only to listen to the feedback and are not expected to justify or respond to it. Instruct the participants providing feedback that this is a learning opportunity for all and therefore the feedback they provide must be honest and developmental in nature and not condescending by any means.</a:t>
            </a:r>
            <a:endParaRPr lang="en-US" dirty="0"/>
          </a:p>
          <a:p>
            <a:endParaRPr lang="en-US" dirty="0"/>
          </a:p>
          <a:p>
            <a:pPr marL="174708" indent="-174708">
              <a:buFont typeface="Webdings" pitchFamily="18" charset="2"/>
              <a:buChar char=""/>
            </a:pPr>
            <a:r>
              <a:rPr lang="en-US" b="1" dirty="0">
                <a:sym typeface="Webdings"/>
              </a:rPr>
              <a:t>Explain</a:t>
            </a:r>
            <a:r>
              <a:rPr lang="en-US" dirty="0"/>
              <a:t>:</a:t>
            </a:r>
          </a:p>
          <a:p>
            <a:r>
              <a:rPr lang="en-US" kern="0" dirty="0">
                <a:solidFill>
                  <a:srgbClr val="000000"/>
                </a:solidFill>
              </a:rPr>
              <a:t>This is an opportunity for us to learn from our experiences. We will share feedback on (read questions on the slide):</a:t>
            </a:r>
          </a:p>
          <a:p>
            <a:pPr marL="171450" indent="-171450">
              <a:buFont typeface="Arial" panose="020B0604020202020204" pitchFamily="34" charset="0"/>
              <a:buChar char="•"/>
            </a:pPr>
            <a:r>
              <a:rPr lang="en-US" kern="0" dirty="0">
                <a:solidFill>
                  <a:srgbClr val="000000"/>
                </a:solidFill>
              </a:rPr>
              <a:t>What went well?</a:t>
            </a:r>
          </a:p>
          <a:p>
            <a:pPr marL="171450" indent="-171450">
              <a:buFont typeface="Arial" panose="020B0604020202020204" pitchFamily="34" charset="0"/>
              <a:buChar char="•"/>
            </a:pPr>
            <a:r>
              <a:rPr lang="en-US" kern="0" dirty="0">
                <a:solidFill>
                  <a:srgbClr val="000000"/>
                </a:solidFill>
              </a:rPr>
              <a:t>What didn’t go well?</a:t>
            </a:r>
          </a:p>
          <a:p>
            <a:pPr marL="171450" indent="-171450">
              <a:buFont typeface="Arial" panose="020B0604020202020204" pitchFamily="34" charset="0"/>
              <a:buChar char="•"/>
            </a:pPr>
            <a:r>
              <a:rPr lang="en-US" kern="0" dirty="0">
                <a:solidFill>
                  <a:srgbClr val="000000"/>
                </a:solidFill>
              </a:rPr>
              <a:t>What new knowledge or skills do you need to develop?</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Note: </a:t>
            </a:r>
            <a:r>
              <a:rPr lang="en-US" b="0" dirty="0"/>
              <a:t>Make sure you return to this slide after every scenario is acted for a quick debrief.</a:t>
            </a:r>
            <a:endParaRPr lang="en-US" b="1"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12</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a:solidFill>
                  <a:schemeClr val="bg1">
                    <a:lumMod val="50000"/>
                  </a:schemeClr>
                </a:solidFill>
              </a:rPr>
              <a:t>Copyright © 2017 Accenture. All rights reserved. For Accenture Internal Use Only.</a:t>
            </a:r>
            <a:endParaRPr lang="en-US" sz="900" dirty="0">
              <a:solidFill>
                <a:schemeClr val="bg1">
                  <a:lumMod val="50000"/>
                </a:schemeClr>
              </a:solidFill>
            </a:endParaRPr>
          </a:p>
        </p:txBody>
      </p:sp>
      <p:sp>
        <p:nvSpPr>
          <p:cNvPr id="6" name="Header Placeholder 8">
            <a:extLst>
              <a:ext uri="{FF2B5EF4-FFF2-40B4-BE49-F238E27FC236}">
                <a16:creationId xmlns:a16="http://schemas.microsoft.com/office/drawing/2014/main" id="{5E8E775B-DD4B-4055-8AFB-7C1689CA7CD6}"/>
              </a:ext>
            </a:extLst>
          </p:cNvPr>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3375646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a:defRPr/>
            </a:pPr>
            <a:r>
              <a:rPr lang="en-US" b="1" dirty="0"/>
              <a:t>Duration: </a:t>
            </a:r>
            <a:r>
              <a:rPr lang="en-US" dirty="0"/>
              <a:t>7 minutes</a:t>
            </a:r>
          </a:p>
          <a:p>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Facilitator Notes</a:t>
            </a:r>
            <a:r>
              <a:rPr lang="en-US" dirty="0">
                <a:solidFill>
                  <a:srgbClr val="000000"/>
                </a:solidFill>
                <a:latin typeface="Calibri" panose="020F0502020204030204" pitchFamily="34" charset="0"/>
              </a:rPr>
              <a:t>: This is one of the role plays you can have the participants practice. </a:t>
            </a:r>
          </a:p>
          <a:p>
            <a:endParaRPr kumimoji="0" lang="en-US" sz="1200" b="0" i="0" u="none" strike="noStrike" kern="1200" cap="none" spc="0" normalizeH="0" baseline="0" noProof="0" dirty="0">
              <a:ln>
                <a:noFill/>
              </a:ln>
              <a:effectLst/>
              <a:uLnTx/>
              <a:uFillTx/>
            </a:endParaRPr>
          </a:p>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sym typeface="Wingdings" panose="05000000000000000000" pitchFamily="2" charset="2"/>
              </a:rPr>
              <a:t> </a:t>
            </a:r>
            <a:r>
              <a:rPr kumimoji="0" lang="en-US" sz="1200" b="1" i="0" u="none" strike="noStrike" kern="1200" cap="none" spc="0" normalizeH="0" baseline="0" noProof="0" dirty="0">
                <a:ln>
                  <a:noFill/>
                </a:ln>
                <a:effectLst/>
                <a:uLnTx/>
                <a:uFillTx/>
              </a:rPr>
              <a:t>Do:</a:t>
            </a:r>
          </a:p>
          <a:p>
            <a:pPr marL="171450" indent="-171450">
              <a:buFont typeface="Arial" panose="020B0604020202020204" pitchFamily="34" charset="0"/>
              <a:buChar char="•"/>
            </a:pPr>
            <a:r>
              <a:rPr lang="en-US" dirty="0"/>
              <a:t>Divide the group into smaller teams of four or five. Have them:</a:t>
            </a:r>
          </a:p>
          <a:p>
            <a:pPr marL="400050" lvl="1" indent="-171450" algn="l" defTabSz="914400" rtl="0" eaLnBrk="1" latinLnBrk="0" hangingPunct="1">
              <a:buFont typeface="Symbol" panose="05050102010706020507" pitchFamily="18" charset="2"/>
              <a:buChar char="-"/>
            </a:pPr>
            <a:r>
              <a:rPr lang="en-US" sz="1200" b="0" i="0" u="none" strike="noStrike" kern="1200" baseline="0" dirty="0">
                <a:solidFill>
                  <a:schemeClr val="tx1"/>
                </a:solidFill>
                <a:latin typeface="+mn-lt"/>
                <a:ea typeface="+mn-ea"/>
                <a:cs typeface="+mn-cs"/>
              </a:rPr>
              <a:t>Decide who will “play” Nguyen, Peter and who will serve as observer.</a:t>
            </a:r>
          </a:p>
          <a:p>
            <a:pPr marL="400050" lvl="1" indent="-171450" algn="l" defTabSz="914400" rtl="0" eaLnBrk="1" latinLnBrk="0" hangingPunct="1">
              <a:buFont typeface="Symbol" panose="05050102010706020507" pitchFamily="18" charset="2"/>
              <a:buChar char="-"/>
            </a:pPr>
            <a:r>
              <a:rPr lang="en-US" sz="1200" b="0" i="0" u="none" strike="noStrike" kern="1200" baseline="0" dirty="0">
                <a:solidFill>
                  <a:schemeClr val="tx1"/>
                </a:solidFill>
                <a:latin typeface="+mn-lt"/>
                <a:ea typeface="+mn-ea"/>
                <a:cs typeface="+mn-cs"/>
              </a:rPr>
              <a:t>With Peter opening the conversation, role-play for approximately 5 minutes.</a:t>
            </a:r>
          </a:p>
          <a:p>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13</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a:solidFill>
                  <a:schemeClr val="bg1">
                    <a:lumMod val="50000"/>
                  </a:schemeClr>
                </a:solidFill>
              </a:rPr>
              <a:t>Copyright © 2017 Accenture. All rights reserved. For Accenture Internal Use Only.</a:t>
            </a:r>
            <a:endParaRPr lang="en-US" sz="900" dirty="0">
              <a:solidFill>
                <a:schemeClr val="bg1">
                  <a:lumMod val="50000"/>
                </a:schemeClr>
              </a:solidFill>
            </a:endParaRPr>
          </a:p>
        </p:txBody>
      </p:sp>
      <p:sp>
        <p:nvSpPr>
          <p:cNvPr id="6" name="Header Placeholder 8">
            <a:extLst>
              <a:ext uri="{FF2B5EF4-FFF2-40B4-BE49-F238E27FC236}">
                <a16:creationId xmlns:a16="http://schemas.microsoft.com/office/drawing/2014/main" id="{C46578AE-9198-427D-BE6E-3891B6C10E50}"/>
              </a:ext>
            </a:extLst>
          </p:cNvPr>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685073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a:defRPr/>
            </a:pPr>
            <a:r>
              <a:rPr lang="en-US" b="1" dirty="0"/>
              <a:t>Duration: </a:t>
            </a:r>
            <a:r>
              <a:rPr lang="en-US" dirty="0"/>
              <a:t>7 minutes</a:t>
            </a:r>
          </a:p>
          <a:p>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Facilitator Notes</a:t>
            </a:r>
            <a:r>
              <a:rPr lang="en-US" dirty="0">
                <a:solidFill>
                  <a:srgbClr val="000000"/>
                </a:solidFill>
                <a:latin typeface="Calibri" panose="020F0502020204030204" pitchFamily="34" charset="0"/>
              </a:rPr>
              <a:t>: This is one of the role plays you can have the participants practice. </a:t>
            </a:r>
          </a:p>
          <a:p>
            <a:endParaRPr kumimoji="0" lang="en-US" sz="1200" b="0" i="0" u="none" strike="noStrike" kern="1200" cap="none" spc="0" normalizeH="0" baseline="0" noProof="0" dirty="0">
              <a:ln>
                <a:noFill/>
              </a:ln>
              <a:effectLst/>
              <a:uLnTx/>
              <a:uFillTx/>
            </a:endParaRPr>
          </a:p>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sym typeface="Wingdings" panose="05000000000000000000" pitchFamily="2" charset="2"/>
              </a:rPr>
              <a:t> </a:t>
            </a:r>
            <a:r>
              <a:rPr kumimoji="0" lang="en-US" sz="1200" b="1" i="0" u="none" strike="noStrike" kern="1200" cap="none" spc="0" normalizeH="0" baseline="0" noProof="0" dirty="0">
                <a:ln>
                  <a:noFill/>
                </a:ln>
                <a:effectLst/>
                <a:uLnTx/>
                <a:uFillTx/>
              </a:rPr>
              <a:t>Do:</a:t>
            </a:r>
          </a:p>
          <a:p>
            <a:pPr marL="171450" indent="-171450">
              <a:buFont typeface="Arial" panose="020B0604020202020204" pitchFamily="34" charset="0"/>
              <a:buChar char="•"/>
            </a:pPr>
            <a:r>
              <a:rPr lang="en-US" dirty="0"/>
              <a:t>Divide the group into smaller teams of four or five. Have them:</a:t>
            </a:r>
          </a:p>
          <a:p>
            <a:pPr marL="400050" lvl="1" indent="-171450" algn="l" defTabSz="914400" rtl="0" eaLnBrk="1" latinLnBrk="0" hangingPunct="1">
              <a:buFont typeface="Symbol" panose="05050102010706020507" pitchFamily="18" charset="2"/>
              <a:buChar char="-"/>
            </a:pPr>
            <a:r>
              <a:rPr lang="en-US" sz="1200" b="0" i="0" u="none" strike="noStrike" kern="1200" baseline="0" dirty="0">
                <a:solidFill>
                  <a:schemeClr val="tx1"/>
                </a:solidFill>
                <a:latin typeface="+mn-lt"/>
                <a:ea typeface="+mn-ea"/>
                <a:cs typeface="+mn-cs"/>
              </a:rPr>
              <a:t>Decide who will “play” Sam, Rita and who will serve as observer.</a:t>
            </a:r>
          </a:p>
          <a:p>
            <a:pPr marL="400050" lvl="1" indent="-171450" algn="l" defTabSz="914400" rtl="0" eaLnBrk="1" latinLnBrk="0" hangingPunct="1">
              <a:buFont typeface="Symbol" panose="05050102010706020507" pitchFamily="18" charset="2"/>
              <a:buChar char="-"/>
            </a:pPr>
            <a:r>
              <a:rPr lang="en-US" sz="1200" b="0" i="0" u="none" strike="noStrike" kern="1200" baseline="0" dirty="0">
                <a:solidFill>
                  <a:schemeClr val="tx1"/>
                </a:solidFill>
                <a:latin typeface="+mn-lt"/>
                <a:ea typeface="+mn-ea"/>
                <a:cs typeface="+mn-cs"/>
              </a:rPr>
              <a:t>With Rita opening the conversation, role-play for approximately 5 minutes.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5AF393-1FF3-46B8-919E-6585275A40F8}" type="slidenum">
              <a:rPr kumimoji="0" lang="en-US" sz="9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Copyright © 2017 Accenture. All rights reserved. For Accenture Internal Use Only.</a:t>
            </a:r>
            <a:endPar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6" name="Header Placeholder 8">
            <a:extLst>
              <a:ext uri="{FF2B5EF4-FFF2-40B4-BE49-F238E27FC236}">
                <a16:creationId xmlns:a16="http://schemas.microsoft.com/office/drawing/2014/main" id="{438B9D8D-F149-496D-86F5-96ED950AE507}"/>
              </a:ext>
            </a:extLst>
          </p:cNvPr>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3248980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a:defRPr/>
            </a:pPr>
            <a:r>
              <a:rPr lang="en-US" b="1" dirty="0"/>
              <a:t>Duration: </a:t>
            </a:r>
            <a:r>
              <a:rPr lang="en-US" dirty="0"/>
              <a:t>7 minutes</a:t>
            </a:r>
          </a:p>
          <a:p>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Facilitator Notes</a:t>
            </a:r>
            <a:r>
              <a:rPr lang="en-US" dirty="0">
                <a:solidFill>
                  <a:srgbClr val="000000"/>
                </a:solidFill>
                <a:latin typeface="Calibri" panose="020F0502020204030204" pitchFamily="34" charset="0"/>
              </a:rPr>
              <a:t>: This is one of the role plays you can have the participants practice. </a:t>
            </a:r>
          </a:p>
          <a:p>
            <a:endParaRPr kumimoji="0" lang="en-US" sz="1200" b="0" i="0" u="none" strike="noStrike" kern="1200" cap="none" spc="0" normalizeH="0" baseline="0" noProof="0" dirty="0">
              <a:ln>
                <a:noFill/>
              </a:ln>
              <a:effectLst/>
              <a:uLnTx/>
              <a:uFillTx/>
            </a:endParaRPr>
          </a:p>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sym typeface="Wingdings" panose="05000000000000000000" pitchFamily="2" charset="2"/>
              </a:rPr>
              <a:t> </a:t>
            </a:r>
            <a:r>
              <a:rPr kumimoji="0" lang="en-US" sz="1200" b="1" i="0" u="none" strike="noStrike" kern="1200" cap="none" spc="0" normalizeH="0" baseline="0" noProof="0" dirty="0">
                <a:ln>
                  <a:noFill/>
                </a:ln>
                <a:effectLst/>
                <a:uLnTx/>
                <a:uFillTx/>
              </a:rPr>
              <a:t>Do:</a:t>
            </a:r>
          </a:p>
          <a:p>
            <a:pPr marL="171450" indent="-171450">
              <a:buFont typeface="Arial" panose="020B0604020202020204" pitchFamily="34" charset="0"/>
              <a:buChar char="•"/>
            </a:pPr>
            <a:r>
              <a:rPr lang="en-US" dirty="0"/>
              <a:t>Divide the group into smaller teams of four or five. Have them:</a:t>
            </a:r>
          </a:p>
          <a:p>
            <a:pPr marL="400050" lvl="1" indent="-171450" algn="l" defTabSz="914400" rtl="0" eaLnBrk="1" latinLnBrk="0" hangingPunct="1">
              <a:buFont typeface="Symbol" panose="05050102010706020507" pitchFamily="18" charset="2"/>
              <a:buChar char="-"/>
            </a:pPr>
            <a:r>
              <a:rPr lang="en-US" sz="1200" b="0" i="0" u="none" strike="noStrike" kern="1200" baseline="0" dirty="0">
                <a:solidFill>
                  <a:schemeClr val="tx1"/>
                </a:solidFill>
                <a:latin typeface="+mn-lt"/>
                <a:ea typeface="+mn-ea"/>
                <a:cs typeface="+mn-cs"/>
              </a:rPr>
              <a:t>Decide who will “play” Felicia, Neil and who will serve as observer.</a:t>
            </a:r>
          </a:p>
          <a:p>
            <a:pPr marL="400050" lvl="1" indent="-171450" algn="l" defTabSz="914400" rtl="0" eaLnBrk="1" latinLnBrk="0" hangingPunct="1">
              <a:buFont typeface="Symbol" panose="05050102010706020507" pitchFamily="18" charset="2"/>
              <a:buChar char="-"/>
            </a:pPr>
            <a:r>
              <a:rPr lang="en-US" sz="1200" b="0" i="0" u="none" strike="noStrike" kern="1200" baseline="0" dirty="0">
                <a:solidFill>
                  <a:schemeClr val="tx1"/>
                </a:solidFill>
                <a:latin typeface="+mn-lt"/>
                <a:ea typeface="+mn-ea"/>
                <a:cs typeface="+mn-cs"/>
              </a:rPr>
              <a:t>With Neil opening the conversation, role-play for approximately 5 minutes.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5AF393-1FF3-46B8-919E-6585275A40F8}" type="slidenum">
              <a:rPr kumimoji="0" lang="en-US" sz="9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Copyright © 2017 Accenture. All rights reserved. For Accenture Internal Use Only.</a:t>
            </a:r>
            <a:endPar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6" name="Header Placeholder 8">
            <a:extLst>
              <a:ext uri="{FF2B5EF4-FFF2-40B4-BE49-F238E27FC236}">
                <a16:creationId xmlns:a16="http://schemas.microsoft.com/office/drawing/2014/main" id="{F39276E7-CE3F-41D3-B2BB-D88C4E388395}"/>
              </a:ext>
            </a:extLst>
          </p:cNvPr>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146303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a:defRPr/>
            </a:pPr>
            <a:r>
              <a:rPr lang="en-US" b="1" dirty="0"/>
              <a:t>Duration: </a:t>
            </a:r>
            <a:r>
              <a:rPr lang="en-US" dirty="0"/>
              <a:t>7 minutes</a:t>
            </a:r>
          </a:p>
          <a:p>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Facilitator Notes</a:t>
            </a:r>
            <a:r>
              <a:rPr lang="en-US" dirty="0">
                <a:solidFill>
                  <a:srgbClr val="000000"/>
                </a:solidFill>
                <a:latin typeface="Calibri" panose="020F0502020204030204" pitchFamily="34" charset="0"/>
              </a:rPr>
              <a:t>: This is one of the role plays you can have the participants practice. </a:t>
            </a:r>
          </a:p>
          <a:p>
            <a:endParaRPr kumimoji="0" lang="en-US" sz="1200" b="0" i="0" u="none" strike="noStrike" kern="1200" cap="none" spc="0" normalizeH="0" baseline="0" noProof="0" dirty="0">
              <a:ln>
                <a:noFill/>
              </a:ln>
              <a:effectLst/>
              <a:uLnTx/>
              <a:uFillTx/>
            </a:endParaRPr>
          </a:p>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sym typeface="Wingdings" panose="05000000000000000000" pitchFamily="2" charset="2"/>
              </a:rPr>
              <a:t> </a:t>
            </a:r>
            <a:r>
              <a:rPr kumimoji="0" lang="en-US" sz="1200" b="1" i="0" u="none" strike="noStrike" kern="1200" cap="none" spc="0" normalizeH="0" baseline="0" noProof="0" dirty="0">
                <a:ln>
                  <a:noFill/>
                </a:ln>
                <a:effectLst/>
                <a:uLnTx/>
                <a:uFillTx/>
              </a:rPr>
              <a:t>Do:</a:t>
            </a:r>
          </a:p>
          <a:p>
            <a:pPr marL="171450" indent="-171450">
              <a:buFont typeface="Arial" panose="020B0604020202020204" pitchFamily="34" charset="0"/>
              <a:buChar char="•"/>
            </a:pPr>
            <a:r>
              <a:rPr lang="en-US" dirty="0"/>
              <a:t>Divide the group into smaller teams of four or five. Have them:</a:t>
            </a:r>
          </a:p>
          <a:p>
            <a:pPr marL="400050" lvl="1" indent="-171450" algn="l" defTabSz="914400" rtl="0" eaLnBrk="1" latinLnBrk="0" hangingPunct="1">
              <a:buFont typeface="Symbol" panose="05050102010706020507" pitchFamily="18" charset="2"/>
              <a:buChar char="-"/>
            </a:pPr>
            <a:r>
              <a:rPr lang="en-US" sz="1200" b="0" i="0" u="none" strike="noStrike" kern="1200" baseline="0" dirty="0">
                <a:solidFill>
                  <a:schemeClr val="tx1"/>
                </a:solidFill>
                <a:latin typeface="+mn-lt"/>
                <a:ea typeface="+mn-ea"/>
                <a:cs typeface="+mn-cs"/>
              </a:rPr>
              <a:t>Decide who will “play” Zack, Raffaele and who will serve as observer.</a:t>
            </a:r>
          </a:p>
          <a:p>
            <a:pPr marL="400050" lvl="1" indent="-171450" algn="l" defTabSz="914400" rtl="0" eaLnBrk="1" latinLnBrk="0" hangingPunct="1">
              <a:buFont typeface="Symbol" panose="05050102010706020507" pitchFamily="18" charset="2"/>
              <a:buChar char="-"/>
            </a:pPr>
            <a:r>
              <a:rPr lang="en-US" sz="1200" b="0" i="0" u="none" strike="noStrike" kern="1200" baseline="0" dirty="0">
                <a:solidFill>
                  <a:schemeClr val="tx1"/>
                </a:solidFill>
                <a:latin typeface="+mn-lt"/>
                <a:ea typeface="+mn-ea"/>
                <a:cs typeface="+mn-cs"/>
              </a:rPr>
              <a:t>With Raffaele opening the conversation, role-play for approximately 5 minutes.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5AF393-1FF3-46B8-919E-6585275A40F8}" type="slidenum">
              <a:rPr kumimoji="0" lang="en-US" sz="9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Copyright © 2017 Accenture. All rights reserved. For Accenture Internal Use Only.</a:t>
            </a:r>
            <a:endPar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6" name="Header Placeholder 8">
            <a:extLst>
              <a:ext uri="{FF2B5EF4-FFF2-40B4-BE49-F238E27FC236}">
                <a16:creationId xmlns:a16="http://schemas.microsoft.com/office/drawing/2014/main" id="{D9DBAA2A-2266-4CF8-95E5-AB6974F15F1E}"/>
              </a:ext>
            </a:extLst>
          </p:cNvPr>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2580128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a:defRPr/>
            </a:pPr>
            <a:r>
              <a:rPr lang="en-US" b="1" dirty="0"/>
              <a:t>Duration: </a:t>
            </a:r>
            <a:r>
              <a:rPr lang="en-US" dirty="0"/>
              <a:t>7 minutes</a:t>
            </a:r>
          </a:p>
          <a:p>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Facilitator Notes</a:t>
            </a:r>
            <a:r>
              <a:rPr lang="en-US" dirty="0">
                <a:solidFill>
                  <a:srgbClr val="000000"/>
                </a:solidFill>
                <a:latin typeface="Calibri" panose="020F0502020204030204" pitchFamily="34" charset="0"/>
              </a:rPr>
              <a:t>: This is one of the role plays you can have the participants practice. </a:t>
            </a:r>
          </a:p>
          <a:p>
            <a:endParaRPr kumimoji="0" lang="en-US" sz="1200" b="0" i="0" u="none" strike="noStrike" kern="1200" cap="none" spc="0" normalizeH="0" baseline="0" noProof="0" dirty="0">
              <a:ln>
                <a:noFill/>
              </a:ln>
              <a:effectLst/>
              <a:uLnTx/>
              <a:uFillTx/>
            </a:endParaRPr>
          </a:p>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sym typeface="Wingdings" panose="05000000000000000000" pitchFamily="2" charset="2"/>
              </a:rPr>
              <a:t> </a:t>
            </a:r>
            <a:r>
              <a:rPr kumimoji="0" lang="en-US" sz="1200" b="1" i="0" u="none" strike="noStrike" kern="1200" cap="none" spc="0" normalizeH="0" baseline="0" noProof="0" dirty="0">
                <a:ln>
                  <a:noFill/>
                </a:ln>
                <a:effectLst/>
                <a:uLnTx/>
                <a:uFillTx/>
              </a:rPr>
              <a:t>Do:</a:t>
            </a:r>
          </a:p>
          <a:p>
            <a:pPr marL="171450" indent="-171450">
              <a:buFont typeface="Arial" panose="020B0604020202020204" pitchFamily="34" charset="0"/>
              <a:buChar char="•"/>
            </a:pPr>
            <a:r>
              <a:rPr lang="en-US" dirty="0"/>
              <a:t>Divide the group into smaller teams of four or five. Have them:</a:t>
            </a:r>
          </a:p>
          <a:p>
            <a:pPr marL="400050" lvl="1" indent="-171450" algn="l" defTabSz="914400" rtl="0" eaLnBrk="1" latinLnBrk="0" hangingPunct="1">
              <a:buFont typeface="Symbol" panose="05050102010706020507" pitchFamily="18" charset="2"/>
              <a:buChar char="-"/>
            </a:pPr>
            <a:r>
              <a:rPr lang="en-US" sz="1200" b="0" i="0" u="none" strike="noStrike" kern="1200" baseline="0" dirty="0">
                <a:solidFill>
                  <a:schemeClr val="tx1"/>
                </a:solidFill>
                <a:latin typeface="+mn-lt"/>
                <a:ea typeface="+mn-ea"/>
                <a:cs typeface="+mn-cs"/>
              </a:rPr>
              <a:t>Decide who will “play” Arnold</a:t>
            </a:r>
            <a:r>
              <a:rPr lang="en-US" sz="1200" b="0" i="0" u="none" strike="noStrike" kern="1200" baseline="0">
                <a:solidFill>
                  <a:schemeClr val="tx1"/>
                </a:solidFill>
                <a:latin typeface="+mn-lt"/>
                <a:ea typeface="+mn-ea"/>
                <a:cs typeface="+mn-cs"/>
              </a:rPr>
              <a:t>, Chris and </a:t>
            </a:r>
            <a:r>
              <a:rPr lang="en-US" sz="1200" b="0" i="0" u="none" strike="noStrike" kern="1200" baseline="0" dirty="0">
                <a:solidFill>
                  <a:schemeClr val="tx1"/>
                </a:solidFill>
                <a:latin typeface="+mn-lt"/>
                <a:ea typeface="+mn-ea"/>
                <a:cs typeface="+mn-cs"/>
              </a:rPr>
              <a:t>who will serve as observer.</a:t>
            </a:r>
          </a:p>
          <a:p>
            <a:pPr marL="400050" lvl="1" indent="-171450" algn="l" defTabSz="914400" rtl="0" eaLnBrk="1" latinLnBrk="0" hangingPunct="1">
              <a:buFont typeface="Symbol" panose="05050102010706020507" pitchFamily="18" charset="2"/>
              <a:buChar char="-"/>
            </a:pPr>
            <a:r>
              <a:rPr lang="en-US" sz="1200" b="0" i="0" u="none" strike="noStrike" kern="1200" baseline="0" dirty="0">
                <a:solidFill>
                  <a:schemeClr val="tx1"/>
                </a:solidFill>
                <a:latin typeface="+mn-lt"/>
                <a:ea typeface="+mn-ea"/>
                <a:cs typeface="+mn-cs"/>
              </a:rPr>
              <a:t>With Raffaele opening the conversation, role-play for approximately 5 minutes.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5AF393-1FF3-46B8-919E-6585275A40F8}" type="slidenum">
              <a:rPr kumimoji="0" lang="en-US" sz="9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Copyright © 2017 Accenture. All rights reserved. For Accenture Internal Use Only.</a:t>
            </a:r>
            <a:endPar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6" name="Header Placeholder 8">
            <a:extLst>
              <a:ext uri="{FF2B5EF4-FFF2-40B4-BE49-F238E27FC236}">
                <a16:creationId xmlns:a16="http://schemas.microsoft.com/office/drawing/2014/main" id="{369D3183-8DF6-4DCB-BE71-D89BCC2DC0BC}"/>
              </a:ext>
            </a:extLst>
          </p:cNvPr>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1114625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r>
              <a:rPr lang="en-US" b="1" dirty="0"/>
              <a:t>Duration:</a:t>
            </a:r>
            <a:r>
              <a:rPr lang="en-US" baseline="0" dirty="0"/>
              <a:t> 2 minutes</a:t>
            </a:r>
          </a:p>
          <a:p>
            <a:endParaRPr lang="en-US" baseline="0" dirty="0"/>
          </a:p>
          <a:p>
            <a:r>
              <a:rPr lang="en-US" sz="1200" b="1" dirty="0"/>
              <a:t>Facilitator Notes</a:t>
            </a:r>
            <a:r>
              <a:rPr lang="en-US"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This is a quick 2 minute breathing exercise recommended to help destress everyone.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aseline="0" dirty="0"/>
          </a:p>
          <a:p>
            <a:pPr>
              <a:buFont typeface="Wingdings"/>
              <a:buChar char="8"/>
              <a:defRPr/>
            </a:pPr>
            <a:r>
              <a:rPr lang="en-US" b="1" dirty="0"/>
              <a:t>DO</a:t>
            </a:r>
            <a:r>
              <a:rPr lang="en-US" dirty="0"/>
              <a:t>: </a:t>
            </a:r>
            <a:endParaRPr lang="en-US" sz="1200"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Instruct everyone to put aside everything that they are doing and just place their palms facing downwards on their laps. They can sit wherever they are.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Instruct them to sit in an upright position with their eyes closed and their hands on their lap.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Instruct them to breathe normally and observe their breath. Ask them to just declutter their mind and channel their entire focus on their breath as they inhale and exhale.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Instruct them to breathe in, hold for 5 seconds and breathe out. Repeat this instruction three to six times depending on the group’s restlessness levels – if the group is restless, have repeat the breathing technique till the seem relaxed.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Instruct them to keep their eyes closed and gently rub their palms and place them on their eyes.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Instruct them to open their eyes gently.</a:t>
            </a:r>
          </a:p>
          <a:p>
            <a:pPr marL="228600" lvl="1"/>
            <a:endParaRPr lang="en-US" dirty="0"/>
          </a:p>
          <a:p>
            <a:r>
              <a:rPr lang="en-US" b="1" dirty="0">
                <a:sym typeface="Wingdings 3"/>
              </a:rPr>
              <a:t></a:t>
            </a:r>
            <a:r>
              <a:rPr lang="en-US" b="1" dirty="0"/>
              <a:t>Transition</a:t>
            </a:r>
            <a:r>
              <a:rPr lang="en-US" dirty="0"/>
              <a:t>:</a:t>
            </a:r>
          </a:p>
          <a:p>
            <a:pPr>
              <a:defRPr/>
            </a:pPr>
            <a:r>
              <a:rPr lang="en-US" dirty="0"/>
              <a:t>I hope you feel a little light and relaxed.</a:t>
            </a:r>
            <a:r>
              <a:rPr lang="en-US" baseline="0" dirty="0"/>
              <a:t> Now that we’ve brought all that focus back on to us, let’s spend a few minutes to reflect on all that we’ve learned and practiced these past two days.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5AF393-1FF3-46B8-919E-6585275A40F8}" type="slidenum">
              <a:rPr kumimoji="0" lang="en-US" sz="9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Effective Verbal and Written Communication (EVWC) Workshop</a:t>
            </a:r>
          </a:p>
        </p:txBody>
      </p:sp>
    </p:spTree>
    <p:extLst>
      <p:ext uri="{BB962C8B-B14F-4D97-AF65-F5344CB8AC3E}">
        <p14:creationId xmlns:p14="http://schemas.microsoft.com/office/powerpoint/2010/main" val="1502268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7938" y="696913"/>
            <a:ext cx="4402137" cy="2476500"/>
          </a:xfrm>
        </p:spPr>
      </p:sp>
      <p:sp>
        <p:nvSpPr>
          <p:cNvPr id="3" name="Notes Placeholder 2"/>
          <p:cNvSpPr>
            <a:spLocks noGrp="1"/>
          </p:cNvSpPr>
          <p:nvPr>
            <p:ph type="body" idx="1"/>
          </p:nvPr>
        </p:nvSpPr>
        <p:spPr>
          <a:xfrm>
            <a:off x="457201" y="3173414"/>
            <a:ext cx="5969726" cy="5529050"/>
          </a:xfrm>
        </p:spPr>
        <p:txBody>
          <a:bodyPr>
            <a:normAutofit/>
          </a:bodyPr>
          <a:lstStyle/>
          <a:p>
            <a:pPr lvl="0">
              <a:defRPr/>
            </a:pPr>
            <a:r>
              <a:rPr lang="en-US" b="1" dirty="0"/>
              <a:t>Duration: </a:t>
            </a:r>
            <a:r>
              <a:rPr lang="en-US" dirty="0"/>
              <a:t>3 minutes</a:t>
            </a:r>
          </a:p>
          <a:p>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Facilitator Notes</a:t>
            </a:r>
            <a:r>
              <a:rPr lang="en-US" dirty="0">
                <a:solidFill>
                  <a:srgbClr val="000000"/>
                </a:solidFill>
                <a:latin typeface="Calibri" panose="020F0502020204030204" pitchFamily="34" charset="0"/>
              </a:rPr>
              <a:t>: Use this slide to carry out a final debrief of the entire two day workshop. Go back to the questions participants had and see if they have been answered. </a:t>
            </a:r>
            <a:endParaRPr lang="en-US" dirty="0"/>
          </a:p>
          <a:p>
            <a:endParaRPr lang="en-US" dirty="0"/>
          </a:p>
          <a:p>
            <a:pPr marL="174708" indent="-174708">
              <a:buFont typeface="Webdings" pitchFamily="18" charset="2"/>
              <a:buChar char=""/>
            </a:pPr>
            <a:r>
              <a:rPr lang="en-US" b="1" dirty="0">
                <a:sym typeface="Webdings"/>
              </a:rPr>
              <a:t>Explain</a:t>
            </a:r>
            <a:r>
              <a:rPr lang="en-US" dirty="0"/>
              <a:t>:</a:t>
            </a:r>
          </a:p>
          <a:p>
            <a:r>
              <a:rPr lang="en-US" kern="0" dirty="0">
                <a:solidFill>
                  <a:srgbClr val="000000"/>
                </a:solidFill>
              </a:rPr>
              <a:t>Effective and Structured Communication is progressive process; you build on it everyday with the myriad interactions you have. What is critical is that you take time to reflect and relook and how you can do things differently and then go ahead and implement those change. Come back to us if you have any questions or have any best practices you would like to share with us.</a:t>
            </a:r>
          </a:p>
          <a:p>
            <a:r>
              <a:rPr lang="en-US" kern="0" dirty="0">
                <a:solidFill>
                  <a:srgbClr val="000000"/>
                </a:solidFill>
              </a:rPr>
              <a:t>Should you like to read more, go to the Professional Development Collections site – it has a plethora of learning solutions you can pick and use to further build on your skills. </a:t>
            </a:r>
          </a:p>
          <a:p>
            <a:pPr marL="228600" lvl="1"/>
            <a:endParaRPr lang="en-US" dirty="0"/>
          </a:p>
          <a:p>
            <a:r>
              <a:rPr lang="en-US" b="1" dirty="0">
                <a:sym typeface="Wingdings 3"/>
              </a:rPr>
              <a:t></a:t>
            </a:r>
            <a:r>
              <a:rPr lang="en-US" b="1" dirty="0"/>
              <a:t>Transition</a:t>
            </a:r>
            <a:r>
              <a:rPr lang="en-US" dirty="0"/>
              <a:t>:</a:t>
            </a:r>
          </a:p>
          <a:p>
            <a:r>
              <a:rPr lang="en-US" kern="0" dirty="0">
                <a:solidFill>
                  <a:srgbClr val="000000"/>
                </a:solidFill>
              </a:rPr>
              <a:t>And on that note, I’d like to thank you for taking time to attend this two-day workshop. I hope you enjoyed it as much as I did and you walk out today feeling more confident. (move to the Thank you note on the next slide)</a:t>
            </a:r>
          </a:p>
          <a:p>
            <a:pPr marL="0" indent="0">
              <a:buFont typeface="Arial" panose="020B0604020202020204" pitchFamily="34" charset="0"/>
              <a:buNone/>
            </a:pPr>
            <a:endParaRPr lang="en-US" dirty="0"/>
          </a:p>
          <a:p>
            <a:pPr marR="0" lvl="0" defTabSz="914400" rtl="0" eaLnBrk="0" fontAlgn="base" latinLnBrk="0" hangingPunct="0">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sym typeface="Webdings"/>
            </a:endParaRPr>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19</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4146009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eaLnBrk="0" fontAlgn="base" hangingPunct="0">
              <a:defRPr/>
            </a:pPr>
            <a:r>
              <a:rPr lang="en-US" b="1" dirty="0"/>
              <a:t>Duration: </a:t>
            </a:r>
            <a:r>
              <a:rPr lang="en-US" b="0" dirty="0"/>
              <a:t>2</a:t>
            </a:r>
            <a:r>
              <a:rPr lang="en-US" dirty="0"/>
              <a:t> minutes</a:t>
            </a:r>
          </a:p>
          <a:p>
            <a:pPr lvl="0" eaLnBrk="0" fontAlgn="base" hangingPunct="0">
              <a:defRPr/>
            </a:pPr>
            <a:endParaRPr lang="en-US" dirty="0"/>
          </a:p>
          <a:p>
            <a:pPr lvl="0" eaLnBrk="0" fontAlgn="base" hangingPunct="0">
              <a:defRPr/>
            </a:pPr>
            <a:r>
              <a:rPr lang="en-US" b="1" dirty="0"/>
              <a:t>Facilitator Notes: </a:t>
            </a:r>
            <a:r>
              <a:rPr lang="en-US" b="0" dirty="0"/>
              <a:t>This is a quick open discussion </a:t>
            </a:r>
            <a:r>
              <a:rPr lang="en-US" b="0" baseline="0" dirty="0"/>
              <a:t>to highlight the importance of understanding cultural differences and being sensitive about these differences when interacting with others at work.</a:t>
            </a:r>
            <a:endParaRPr lang="en-US" b="0" dirty="0"/>
          </a:p>
          <a:p>
            <a:pPr lvl="0" eaLnBrk="0" fontAlgn="base" hangingPunct="0">
              <a:defRPr/>
            </a:pPr>
            <a:endParaRPr lang="en-US" dirty="0"/>
          </a:p>
          <a:p>
            <a:pPr lvl="0" eaLnBrk="0" fontAlgn="base" hangingPunct="0">
              <a:defRPr/>
            </a:pPr>
            <a:r>
              <a:rPr lang="en-US" b="1" dirty="0">
                <a:sym typeface="Wingdings" panose="05000000000000000000" pitchFamily="2" charset="2"/>
              </a:rPr>
              <a:t> </a:t>
            </a:r>
            <a:r>
              <a:rPr lang="en-US" b="1" dirty="0"/>
              <a:t>Do:</a:t>
            </a:r>
          </a:p>
          <a:p>
            <a:pPr marL="171450" lvl="0" indent="-171450" eaLnBrk="0" fontAlgn="base" hangingPunct="0">
              <a:buFont typeface="Arial" panose="020B0604020202020204" pitchFamily="34" charset="0"/>
              <a:buChar char="•"/>
              <a:defRPr/>
            </a:pPr>
            <a:r>
              <a:rPr lang="en-US" dirty="0"/>
              <a:t>Display the question on the slide and elicit responses</a:t>
            </a:r>
            <a:r>
              <a:rPr lang="en-US" baseline="0" dirty="0"/>
              <a:t> from the participants.</a:t>
            </a:r>
          </a:p>
          <a:p>
            <a:pPr marL="171450" lvl="0" indent="-171450" eaLnBrk="0" fontAlgn="base" hangingPunct="0">
              <a:buFont typeface="Arial" panose="020B0604020202020204" pitchFamily="34" charset="0"/>
              <a:buChar char="•"/>
              <a:defRPr/>
            </a:pPr>
            <a:r>
              <a:rPr lang="en-US" baseline="0" dirty="0"/>
              <a:t>Ask them, in their scenario, what could they have done differently now that they have explored different communication tools and techniques.</a:t>
            </a:r>
          </a:p>
          <a:p>
            <a:pPr marL="171450" lvl="0" indent="-171450" eaLnBrk="0" fontAlgn="base" hangingPunct="0">
              <a:buFont typeface="Arial" panose="020B0604020202020204" pitchFamily="34" charset="0"/>
              <a:buChar char="•"/>
              <a:defRPr/>
            </a:pPr>
            <a:r>
              <a:rPr lang="en-US" baseline="0" dirty="0"/>
              <a:t>Use the points on the slide to emphasize on the aspect that it’s important to understand how people from different cultures communicate so that you can learn to successfully work together and eliminate any barriers.</a:t>
            </a:r>
          </a:p>
          <a:p>
            <a:pPr marL="171450" indent="-171450">
              <a:buFont typeface="Arial" panose="020B0604020202020204" pitchFamily="34" charset="0"/>
              <a:buChar char="•"/>
            </a:pPr>
            <a:endParaRPr lang="en-US" baseline="0" dirty="0"/>
          </a:p>
          <a:p>
            <a:r>
              <a:rPr lang="en-US" sz="1200" b="0" i="0" u="none" strike="noStrike" kern="1200" baseline="0" dirty="0">
                <a:solidFill>
                  <a:schemeClr val="tx1"/>
                </a:solidFill>
                <a:latin typeface="+mn-lt"/>
                <a:ea typeface="+mn-ea"/>
                <a:cs typeface="+mn-cs"/>
              </a:rPr>
              <a:t> </a:t>
            </a:r>
            <a:r>
              <a:rPr lang="en-US" sz="1200" b="0" dirty="0">
                <a:sym typeface="Wingdings 3"/>
              </a:rPr>
              <a:t></a:t>
            </a:r>
            <a:r>
              <a:rPr lang="en-US" sz="1200" b="1" dirty="0"/>
              <a:t>Transition:</a:t>
            </a:r>
          </a:p>
          <a:p>
            <a:pPr marL="0" indent="0">
              <a:buFont typeface="Arial" panose="020B0604020202020204" pitchFamily="34" charset="0"/>
              <a:buNone/>
            </a:pPr>
            <a:r>
              <a:rPr lang="en-US" dirty="0"/>
              <a:t>To understand and be able</a:t>
            </a:r>
            <a:r>
              <a:rPr lang="en-US" baseline="0" dirty="0"/>
              <a:t> to respond appropriately across different cultures, one definitely needs to be aware of cultural nuances. Additionally though, what one could definitely leverage is knowing one’s own communication style and that of others as well. How do we do this? Well simply by understanding ours and their SOCIAL STYLEs. I hope you’ve completed the pre-work of taking the one hour WBT on Social Styles on myLearning.</a:t>
            </a:r>
            <a:endParaRPr lang="en-US" dirty="0"/>
          </a:p>
          <a:p>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2</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3806317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20</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Effective Verbal and Written Communication (EVWC) Workshop</a:t>
            </a:r>
          </a:p>
        </p:txBody>
      </p:sp>
    </p:spTree>
    <p:extLst>
      <p:ext uri="{BB962C8B-B14F-4D97-AF65-F5344CB8AC3E}">
        <p14:creationId xmlns:p14="http://schemas.microsoft.com/office/powerpoint/2010/main" val="2230047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L="0" marR="0" lvl="0" indent="0" algn="l" defTabSz="914400" rtl="0" eaLnBrk="1" fontAlgn="auto" latinLnBrk="0" hangingPunct="1">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rPr>
              <a:t>Duration</a:t>
            </a:r>
            <a:r>
              <a:rPr kumimoji="0" lang="en-US" sz="1200" b="0" i="0" u="none" strike="noStrike" kern="1200" cap="none" spc="0" normalizeH="0" baseline="0" noProof="0" dirty="0">
                <a:ln>
                  <a:noFill/>
                </a:ln>
                <a:solidFill>
                  <a:prstClr val="black"/>
                </a:solidFill>
                <a:effectLst/>
                <a:uLnTx/>
                <a:uFillTx/>
              </a:rPr>
              <a:t>: 5 minutes</a:t>
            </a:r>
          </a:p>
          <a:p>
            <a:pPr marL="0" marR="0" lvl="0" indent="0" algn="l" defTabSz="914400" rtl="0" eaLnBrk="1" fontAlgn="auto" latinLnBrk="0" hangingPunct="1">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ndParaRPr>
          </a:p>
          <a:p>
            <a:pPr marL="0" marR="0" lvl="0" indent="0" algn="l" defTabSz="914400" rtl="0" eaLnBrk="1" fontAlgn="auto" latinLnBrk="0" hangingPunct="1">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rPr>
              <a:t>Facilitator Notes:</a:t>
            </a:r>
            <a:r>
              <a:rPr kumimoji="0" lang="en-US" sz="1200" b="0" i="0" u="none" strike="noStrike" kern="1200" cap="none" spc="0" normalizeH="0" baseline="0" noProof="0" dirty="0">
                <a:ln>
                  <a:noFill/>
                </a:ln>
                <a:solidFill>
                  <a:prstClr val="black"/>
                </a:solidFill>
                <a:effectLst/>
                <a:uLnTx/>
                <a:uFillTx/>
              </a:rPr>
              <a:t> This slide introduces the participants to SOCIAL STYLEs.</a:t>
            </a:r>
          </a:p>
          <a:p>
            <a:pPr marL="0" marR="0" lvl="0" indent="0" algn="l" defTabSz="914400" rtl="0" eaLnBrk="1" fontAlgn="auto" latinLnBrk="0" hangingPunct="1">
              <a:spcAft>
                <a:spcPts val="0"/>
              </a:spcAft>
              <a:buClrTx/>
              <a:buSzTx/>
              <a:buFont typeface="Wingdings"/>
              <a:buChar char="8"/>
              <a:tabLst/>
              <a:defRPr/>
            </a:pPr>
            <a:r>
              <a:rPr kumimoji="0" lang="en-US" sz="1200" b="1" i="0" u="none" strike="noStrike" kern="1200" cap="none" spc="0" normalizeH="0" baseline="0" noProof="0" dirty="0">
                <a:ln>
                  <a:noFill/>
                </a:ln>
                <a:solidFill>
                  <a:prstClr val="black"/>
                </a:solidFill>
                <a:effectLst/>
                <a:uLnTx/>
                <a:uFillTx/>
              </a:rPr>
              <a:t> Do:</a:t>
            </a:r>
          </a:p>
          <a:p>
            <a:pPr marL="182880" indent="-182880">
              <a:spcAft>
                <a:spcPts val="0"/>
              </a:spcAft>
              <a:buFont typeface="+mj-lt"/>
              <a:buAutoNum type="arabicPeriod"/>
            </a:pPr>
            <a:r>
              <a:rPr lang="en-US" sz="1200" dirty="0"/>
              <a:t>State that knowing the Social Style of the others helps in understanding how</a:t>
            </a:r>
            <a:r>
              <a:rPr lang="en-US" sz="1200" baseline="0" dirty="0"/>
              <a:t> they will respond to a new idea/proposal. </a:t>
            </a:r>
          </a:p>
          <a:p>
            <a:pPr marL="182880" indent="-182880">
              <a:spcAft>
                <a:spcPts val="0"/>
              </a:spcAft>
              <a:buFont typeface="+mj-lt"/>
              <a:buAutoNum type="arabicPeriod"/>
            </a:pPr>
            <a:r>
              <a:rPr lang="en-US" sz="1200" dirty="0"/>
              <a:t>Explain Social Style Model using the talking points provided below.</a:t>
            </a:r>
          </a:p>
          <a:p>
            <a:pPr marL="0" marR="0" lvl="0" indent="0" algn="l" defTabSz="914400" rtl="0" eaLnBrk="0" fontAlgn="base" latinLnBrk="0" hangingPunct="0">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sym typeface="Webdings"/>
            </a:endParaRPr>
          </a:p>
          <a:p>
            <a:pPr marL="0" marR="0" lvl="0" indent="0" algn="l" defTabSz="914400" rtl="0" eaLnBrk="0" fontAlgn="base" latinLnBrk="0" hangingPunct="0">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sym typeface="Webdings"/>
              </a:rPr>
              <a:t></a:t>
            </a:r>
            <a:r>
              <a:rPr kumimoji="0" lang="en-US" sz="1200" b="1" i="0" u="none" strike="noStrike" kern="1200" cap="none" spc="0" normalizeH="0" baseline="0" noProof="0" dirty="0">
                <a:ln>
                  <a:noFill/>
                </a:ln>
                <a:solidFill>
                  <a:prstClr val="black"/>
                </a:solidFill>
                <a:effectLst/>
                <a:uLnTx/>
                <a:uFillTx/>
                <a:sym typeface="Webdings"/>
              </a:rPr>
              <a:t>Explain</a:t>
            </a:r>
            <a:r>
              <a:rPr kumimoji="0" lang="en-US" sz="1200" b="0" i="0" u="none" strike="noStrike" kern="1200" cap="none" spc="0" normalizeH="0" baseline="0" noProof="0" dirty="0">
                <a:ln>
                  <a:noFill/>
                </a:ln>
                <a:solidFill>
                  <a:prstClr val="black"/>
                </a:solidFill>
                <a:effectLst/>
                <a:uLnTx/>
                <a:uFillTx/>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SOCIAL STYLE Model™ is based on the observation and measurement of Assertiveness and Responsiveness that are independent of each other. It's important to understand that these two dimensions, or scales, are independent of one another, and they are each neutral. That is, there is no good or bad place, or positive or negative place, to be on these scales. What is important is how appropriate your behaviors are to the person to whom you are responding, and the situation. </a:t>
            </a:r>
          </a:p>
          <a:p>
            <a:pPr marL="171450" indent="-171450">
              <a:buFont typeface="Arial" panose="020B0604020202020204" pitchFamily="34" charset="0"/>
              <a:buChar char="•"/>
            </a:pPr>
            <a:r>
              <a:rPr lang="en-US" dirty="0"/>
              <a:t>When we refer to a SOCIAL STYLE, we are not referring to a person's personality, but rather those behaviors that we can see, discuss, and agree upon. Behaviors, for this course, are the things people say and things people do—verbal and nonverbal behaviors. For example, you can hear when people talk fast or slow, speak in a monotone, or have a lot of inflections in their voice. You can also see a person leaning forward in anticipation or leaning back, reflecting on what you've said. They can be animated, having a lot of hand and body gestures, or they may be stiff, with little or no body movement. </a:t>
            </a:r>
          </a:p>
          <a:p>
            <a:pPr marL="171450" indent="-171450">
              <a:buFont typeface="Arial" panose="020B0604020202020204" pitchFamily="34" charset="0"/>
              <a:buChar char="•"/>
            </a:pPr>
            <a:r>
              <a:rPr lang="en-US" dirty="0"/>
              <a:t>The two scales, Assertiveness and Responsiveness, combine to form a picture of observable actions. The Assertiveness scale is placed along the horizontal axis, and the Responsiveness scale is placed along the vertical axis, thus forming four quadrants.</a:t>
            </a:r>
          </a:p>
          <a:p>
            <a:pPr marL="400050" lvl="1" indent="-171450">
              <a:buFont typeface="Symbol" panose="05050102010706020507" pitchFamily="18" charset="2"/>
              <a:buChar char="-"/>
            </a:pPr>
            <a:r>
              <a:rPr lang="en-US" b="1" dirty="0">
                <a:solidFill>
                  <a:srgbClr val="000000"/>
                </a:solidFill>
              </a:rPr>
              <a:t>Assertiveness </a:t>
            </a:r>
            <a:r>
              <a:rPr lang="en-US" dirty="0">
                <a:solidFill>
                  <a:srgbClr val="000000"/>
                </a:solidFill>
              </a:rPr>
              <a:t>measures the degree to which others perceive a person as tending to ask or tell in interactions with others. The two descriptive anchors for the assertiveness scale are </a:t>
            </a:r>
            <a:r>
              <a:rPr lang="en-US" b="1" dirty="0">
                <a:solidFill>
                  <a:srgbClr val="000000"/>
                </a:solidFill>
              </a:rPr>
              <a:t>Ask Assertive </a:t>
            </a:r>
            <a:r>
              <a:rPr lang="en-US" dirty="0">
                <a:solidFill>
                  <a:srgbClr val="000000"/>
                </a:solidFill>
              </a:rPr>
              <a:t>and </a:t>
            </a:r>
            <a:r>
              <a:rPr lang="en-US" b="1" dirty="0">
                <a:solidFill>
                  <a:srgbClr val="000000"/>
                </a:solidFill>
              </a:rPr>
              <a:t>Tell Assertive</a:t>
            </a:r>
            <a:r>
              <a:rPr lang="en-US" dirty="0">
                <a:solidFill>
                  <a:srgbClr val="000000"/>
                </a:solidFill>
              </a:rPr>
              <a:t>.</a:t>
            </a:r>
          </a:p>
          <a:p>
            <a:pPr algn="r"/>
            <a:br>
              <a:rPr lang="en-US" i="1" dirty="0"/>
            </a:br>
            <a:r>
              <a:rPr lang="en-US" i="1" dirty="0"/>
              <a:t>Continued on next page</a:t>
            </a:r>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3</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3428657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Duration: </a:t>
            </a:r>
            <a:r>
              <a:rPr lang="en-US" sz="1200" b="0" dirty="0"/>
              <a:t>5 minutes</a:t>
            </a:r>
          </a:p>
          <a:p>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Facilitator Notes</a:t>
            </a:r>
            <a:r>
              <a:rPr lang="en-US" dirty="0">
                <a:solidFill>
                  <a:srgbClr val="000000"/>
                </a:solidFill>
                <a:latin typeface="Calibri" panose="020F0502020204030204" pitchFamily="34" charset="0"/>
              </a:rPr>
              <a:t>: This</a:t>
            </a:r>
            <a:r>
              <a:rPr lang="en-US" baseline="0" dirty="0">
                <a:solidFill>
                  <a:srgbClr val="000000"/>
                </a:solidFill>
                <a:latin typeface="Calibri" panose="020F0502020204030204" pitchFamily="34" charset="0"/>
              </a:rPr>
              <a:t> video highlights the importance of SOCIAL STYLEs</a:t>
            </a:r>
            <a:r>
              <a:rPr lang="en-US" dirty="0">
                <a:solidFill>
                  <a:srgbClr val="000000"/>
                </a:solidFill>
                <a:latin typeface="Calibri" panose="020F0502020204030204" pitchFamily="34" charset="0"/>
              </a:rPr>
              <a:t>. </a:t>
            </a:r>
            <a:endParaRPr lang="en-US" dirty="0"/>
          </a:p>
          <a:p>
            <a:pPr marR="0" lvl="0" defTabSz="914400" rtl="0" eaLnBrk="0" fontAlgn="base" latinLnBrk="0" hangingPunct="0">
              <a:buClrTx/>
              <a:buSzTx/>
              <a:buFontTx/>
              <a:buNone/>
              <a:tabLst/>
              <a:defRPr/>
            </a:pPr>
            <a:endParaRPr kumimoji="0" lang="en-US" sz="1200" b="0" i="0" u="none" strike="noStrike" kern="1200" cap="none" spc="0" normalizeH="0" baseline="0" noProof="0" dirty="0">
              <a:ln>
                <a:noFill/>
              </a:ln>
              <a:effectLst/>
              <a:uLnTx/>
              <a:uFillTx/>
            </a:endParaRPr>
          </a:p>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sym typeface="Wingdings" panose="05000000000000000000" pitchFamily="2" charset="2"/>
              </a:rPr>
              <a:t> </a:t>
            </a:r>
            <a:r>
              <a:rPr kumimoji="0" lang="en-US" sz="1200" b="1" i="0" u="none" strike="noStrike" kern="1200" cap="none" spc="0" normalizeH="0" baseline="0" noProof="0" dirty="0">
                <a:ln>
                  <a:noFill/>
                </a:ln>
                <a:effectLst/>
                <a:uLnTx/>
                <a:uFillTx/>
              </a:rPr>
              <a:t>Do:</a:t>
            </a:r>
          </a:p>
          <a:p>
            <a:pPr marL="173736" indent="-173736">
              <a:buFont typeface="Arial" panose="020B0604020202020204" pitchFamily="34" charset="0"/>
              <a:buChar char="•"/>
            </a:pPr>
            <a:r>
              <a:rPr lang="en-US" dirty="0">
                <a:solidFill>
                  <a:srgbClr val="000000"/>
                </a:solidFill>
                <a:latin typeface="Calibri" panose="020F0502020204030204" pitchFamily="34" charset="0"/>
              </a:rPr>
              <a:t>Play the video either using the embedded</a:t>
            </a:r>
            <a:r>
              <a:rPr lang="en-US" baseline="0" dirty="0">
                <a:solidFill>
                  <a:srgbClr val="000000"/>
                </a:solidFill>
                <a:latin typeface="Calibri" panose="020F0502020204030204" pitchFamily="34" charset="0"/>
              </a:rPr>
              <a:t> link on the slide or alternatively use the following Knowledge Exchange Link:</a:t>
            </a:r>
            <a:r>
              <a:rPr lang="en-US" b="1" baseline="0" dirty="0">
                <a:solidFill>
                  <a:srgbClr val="000000"/>
                </a:solidFill>
                <a:latin typeface="Calibri" panose="020F0502020204030204" pitchFamily="34" charset="0"/>
              </a:rPr>
              <a:t> httpshttps://mediaexchange.accenture.com/media/t/1_nyo2u8hj/52129841</a:t>
            </a:r>
            <a:r>
              <a:rPr lang="en-US" baseline="0" dirty="0">
                <a:solidFill>
                  <a:srgbClr val="000000"/>
                </a:solidFill>
                <a:latin typeface="Calibri" panose="020F0502020204030204" pitchFamily="34" charset="0"/>
              </a:rPr>
              <a:t> </a:t>
            </a:r>
            <a:endParaRPr lang="en-US" b="1" dirty="0">
              <a:solidFill>
                <a:srgbClr val="000000"/>
              </a:solidFill>
              <a:latin typeface="Calibri" panose="020F0502020204030204" pitchFamily="34" charset="0"/>
            </a:endParaRPr>
          </a:p>
          <a:p>
            <a:pPr marL="173736" indent="-173736">
              <a:buFont typeface="Arial" panose="020B0604020202020204" pitchFamily="34" charset="0"/>
              <a:buChar char="•"/>
            </a:pPr>
            <a:r>
              <a:rPr lang="en-US" dirty="0">
                <a:solidFill>
                  <a:srgbClr val="000000"/>
                </a:solidFill>
                <a:latin typeface="Calibri" panose="020F0502020204030204" pitchFamily="34" charset="0"/>
              </a:rPr>
              <a:t>Once you’ve played the video, ask the participants</a:t>
            </a:r>
            <a:r>
              <a:rPr lang="en-US" baseline="0" dirty="0">
                <a:solidFill>
                  <a:srgbClr val="000000"/>
                </a:solidFill>
                <a:latin typeface="Calibri" panose="020F0502020204030204" pitchFamily="34" charset="0"/>
              </a:rPr>
              <a:t> “how does an understanding of SOCIAL STYLEs help each one of us”</a:t>
            </a:r>
          </a:p>
          <a:p>
            <a:pPr marL="173736" indent="-173736">
              <a:buFont typeface="Arial" panose="020B0604020202020204" pitchFamily="34" charset="0"/>
              <a:buChar char="•"/>
            </a:pPr>
            <a:r>
              <a:rPr lang="en-US" baseline="0" dirty="0">
                <a:solidFill>
                  <a:srgbClr val="000000"/>
                </a:solidFill>
                <a:latin typeface="Calibri" panose="020F0502020204030204" pitchFamily="34" charset="0"/>
              </a:rPr>
              <a:t>Elicit responses from all and use the next slide to talk more about how an understanding of SOCIAL STYLEs helps build relationships.</a:t>
            </a:r>
            <a:endParaRPr lang="en-US" dirty="0">
              <a:solidFill>
                <a:srgbClr val="000000"/>
              </a:solidFill>
              <a:latin typeface="Calibri" panose="020F0502020204030204" pitchFamily="34" charset="0"/>
            </a:endParaRPr>
          </a:p>
          <a:p>
            <a:pPr marL="173736" indent="-173736">
              <a:buFont typeface="Arial" panose="020B0604020202020204" pitchFamily="34" charset="0"/>
              <a:buChar char="•"/>
            </a:pPr>
            <a:endParaRPr lang="en-US" sz="1200" b="0" i="0" u="none" strike="noStrike" kern="1200" baseline="0" dirty="0">
              <a:solidFill>
                <a:srgbClr val="000000"/>
              </a:solidFill>
              <a:latin typeface="Calibri" panose="020F0502020204030204" pitchFamily="34" charset="0"/>
              <a:ea typeface="+mn-ea"/>
              <a:cs typeface="+mn-cs"/>
            </a:endParaRPr>
          </a:p>
          <a:p>
            <a:r>
              <a:rPr lang="en-US" b="1" dirty="0">
                <a:sym typeface="Wingdings 3"/>
              </a:rPr>
              <a:t></a:t>
            </a:r>
            <a:r>
              <a:rPr lang="en-US" b="1" dirty="0"/>
              <a:t>Transition</a:t>
            </a:r>
            <a:r>
              <a:rPr lang="en-US" dirty="0"/>
              <a:t>:</a:t>
            </a:r>
          </a:p>
          <a:p>
            <a:r>
              <a:rPr lang="en-US" dirty="0"/>
              <a:t>Understanding SOCIAL STYLEs can help you be more versatile in your interactions with others.</a:t>
            </a:r>
          </a:p>
          <a:p>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4</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2197179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a:defRPr/>
            </a:pPr>
            <a:r>
              <a:rPr lang="en-US" b="1" dirty="0"/>
              <a:t>Duration: </a:t>
            </a:r>
            <a:r>
              <a:rPr lang="en-US" dirty="0"/>
              <a:t>2 minutes</a:t>
            </a:r>
          </a:p>
          <a:p>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Facilitator Notes</a:t>
            </a:r>
            <a:r>
              <a:rPr lang="en-US" dirty="0">
                <a:solidFill>
                  <a:srgbClr val="000000"/>
                </a:solidFill>
                <a:latin typeface="Calibri" panose="020F0502020204030204" pitchFamily="34" charset="0"/>
              </a:rPr>
              <a:t>: Use this slide to debrief the discussion carried out after watching the video.</a:t>
            </a:r>
            <a:endParaRPr lang="en-US" dirty="0"/>
          </a:p>
          <a:p>
            <a:pPr lvl="0" eaLnBrk="0" fontAlgn="base" hangingPunct="0">
              <a:defRPr/>
            </a:pPr>
            <a:endParaRPr lang="en-US" dirty="0">
              <a:solidFill>
                <a:prstClr val="black"/>
              </a:solidFill>
              <a:sym typeface="Webdings"/>
            </a:endParaRPr>
          </a:p>
          <a:p>
            <a:pPr lvl="0" eaLnBrk="0" fontAlgn="base" hangingPunct="0">
              <a:defRPr/>
            </a:pPr>
            <a:r>
              <a:rPr lang="en-US" dirty="0">
                <a:solidFill>
                  <a:prstClr val="black"/>
                </a:solidFill>
                <a:sym typeface="Webdings"/>
              </a:rPr>
              <a:t></a:t>
            </a:r>
            <a:r>
              <a:rPr lang="en-US" b="1" dirty="0">
                <a:solidFill>
                  <a:prstClr val="black"/>
                </a:solidFill>
                <a:sym typeface="Webdings"/>
              </a:rPr>
              <a:t>Explain</a:t>
            </a:r>
            <a:r>
              <a:rPr lang="en-US" dirty="0">
                <a:solidFill>
                  <a:prstClr val="black"/>
                </a:solidFill>
              </a:rPr>
              <a:t>: </a:t>
            </a:r>
          </a:p>
          <a:p>
            <a:pPr marL="171450" lvl="1" indent="-171450">
              <a:buFont typeface="Arial" panose="020B0604020202020204" pitchFamily="34" charset="0"/>
              <a:buChar char="•"/>
            </a:pPr>
            <a:r>
              <a:rPr lang="en-US" dirty="0"/>
              <a:t>The whole point of learning about Style and versatility is to increase interpersonal effectiveness.</a:t>
            </a:r>
          </a:p>
          <a:p>
            <a:pPr marL="171450" lvl="1" indent="-171450">
              <a:buFont typeface="Arial" panose="020B0604020202020204" pitchFamily="34" charset="0"/>
              <a:buChar char="•"/>
            </a:pPr>
            <a:r>
              <a:rPr lang="en-US" dirty="0"/>
              <a:t>Versatility is the ability to manage tension in relationships, and to be interpersonally effective. The higher one’s versatility, the more concern placed on others’ tension versus one’s own tension. Versatility can be learned. People consciously and subconsciously observe and evaluate each other’s behavior as they interact. </a:t>
            </a:r>
          </a:p>
          <a:p>
            <a:pPr marL="171450" lvl="1" indent="-171450">
              <a:buFont typeface="Arial" panose="020B0604020202020204" pitchFamily="34" charset="0"/>
              <a:buChar char="•"/>
            </a:pPr>
            <a:r>
              <a:rPr lang="en-US" dirty="0"/>
              <a:t>Relationships deteriorate when Style-related behaviors jeopardize the productivity of the relationship. </a:t>
            </a:r>
          </a:p>
          <a:p>
            <a:pPr marL="171450" lvl="1" indent="-171450">
              <a:buFont typeface="Arial" panose="020B0604020202020204" pitchFamily="34" charset="0"/>
              <a:buChar char="•"/>
            </a:pPr>
            <a:r>
              <a:rPr lang="en-US" dirty="0"/>
              <a:t>Interactions should focus on ways that make others comfortable and help them meet their Style-specific needs.</a:t>
            </a:r>
          </a:p>
          <a:p>
            <a:pPr marL="171450" lvl="1" indent="-171450">
              <a:buFont typeface="Arial" panose="020B0604020202020204" pitchFamily="34" charset="0"/>
              <a:buChar char="•"/>
            </a:pPr>
            <a:r>
              <a:rPr lang="en-US" dirty="0"/>
              <a:t>Through Style awareness, we understand how to interact with people in ways that make them comfortable and help them meet their Style-specific needs. Inevitably, this leads to higher productivity.</a:t>
            </a:r>
          </a:p>
          <a:p>
            <a:pPr marL="171450" lvl="1" indent="-171450">
              <a:buFont typeface="Arial" panose="020B0604020202020204" pitchFamily="34" charset="0"/>
              <a:buChar char="•"/>
            </a:pPr>
            <a:r>
              <a:rPr lang="en-US" dirty="0"/>
              <a:t>To make other persons feel more comfortable, tailor your behavior and communications to their SOCIAL STYLE. This versatility in your behavior determines how others will view your ability and skillfulness at adapting to many different types of people in a variety of situations:</a:t>
            </a:r>
          </a:p>
          <a:p>
            <a:pPr marL="400050" lvl="1" indent="-171450">
              <a:buFont typeface="Symbol" panose="05050102010706020507" pitchFamily="18" charset="2"/>
              <a:buChar char="-"/>
            </a:pPr>
            <a:endParaRPr lang="en-US" dirty="0"/>
          </a:p>
          <a:p>
            <a:pPr marL="0" marR="0" indent="0" algn="l" defTabSz="914400" rtl="0" eaLnBrk="0" fontAlgn="base" latinLnBrk="0" hangingPunct="0">
              <a:spcAft>
                <a:spcPts val="0"/>
              </a:spcAft>
              <a:buClrTx/>
              <a:buSzTx/>
              <a:buFont typeface="Arial" panose="020B0604020202020204" pitchFamily="34" charset="0"/>
              <a:buNone/>
              <a:tabLst/>
              <a:defRPr/>
            </a:pPr>
            <a:r>
              <a:rPr lang="en-US" sz="1200" b="1" dirty="0">
                <a:sym typeface="Wingdings 3"/>
              </a:rPr>
              <a:t></a:t>
            </a:r>
            <a:r>
              <a:rPr lang="en-US" sz="1200" b="1" dirty="0"/>
              <a:t>Transition:</a:t>
            </a:r>
          </a:p>
          <a:p>
            <a:pPr marL="0" marR="0" indent="0" algn="l" defTabSz="914400" rtl="0" eaLnBrk="0" fontAlgn="base" latinLnBrk="0" hangingPunct="0">
              <a:spcAft>
                <a:spcPts val="0"/>
              </a:spcAft>
              <a:buClrTx/>
              <a:buSzTx/>
              <a:buFont typeface="Arial" panose="020B0604020202020204" pitchFamily="34" charset="0"/>
              <a:buNone/>
              <a:tabLst/>
              <a:defRPr/>
            </a:pPr>
            <a:r>
              <a:rPr lang="en-US" sz="1200" dirty="0"/>
              <a:t>So</a:t>
            </a:r>
            <a:r>
              <a:rPr lang="en-US" sz="1200" baseline="0" dirty="0"/>
              <a:t> what are the benefits of using SOCIAL STYLEs?</a:t>
            </a:r>
            <a:endParaRPr lang="en-US" sz="1200"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5</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1662571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a:defRPr/>
            </a:pPr>
            <a:r>
              <a:rPr lang="en-US" b="1" dirty="0"/>
              <a:t>Duration: </a:t>
            </a:r>
            <a:r>
              <a:rPr lang="en-US" dirty="0"/>
              <a:t>2 minutes</a:t>
            </a:r>
          </a:p>
          <a:p>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Facilitator Notes</a:t>
            </a:r>
            <a:r>
              <a:rPr lang="en-US" dirty="0">
                <a:solidFill>
                  <a:srgbClr val="000000"/>
                </a:solidFill>
                <a:latin typeface="Calibri" panose="020F0502020204030204" pitchFamily="34" charset="0"/>
              </a:rPr>
              <a:t>: Use this slide to summarize the benefits of using SOCIAL STYLEs.</a:t>
            </a:r>
            <a:endParaRPr lang="en-US" dirty="0"/>
          </a:p>
          <a:p>
            <a:pPr marL="400050" lvl="1" indent="-171450">
              <a:buFont typeface="Symbol" panose="05050102010706020507" pitchFamily="18" charset="2"/>
              <a:buChar char="-"/>
            </a:pPr>
            <a:endParaRPr lang="en-US" dirty="0"/>
          </a:p>
          <a:p>
            <a:pPr eaLnBrk="0" fontAlgn="base" hangingPunct="0">
              <a:defRPr/>
            </a:pPr>
            <a:r>
              <a:rPr lang="en-US" b="1" dirty="0">
                <a:sym typeface="Wingdings 3"/>
              </a:rPr>
              <a:t></a:t>
            </a:r>
            <a:r>
              <a:rPr lang="en-US" b="1" dirty="0"/>
              <a:t>Transition:</a:t>
            </a:r>
          </a:p>
          <a:p>
            <a:r>
              <a:rPr lang="en-US" dirty="0"/>
              <a:t>We have looked at cultural differences and understood SOCIAL STYLEs. </a:t>
            </a:r>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6</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2964576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83326" y="2955925"/>
            <a:ext cx="5917474" cy="5754340"/>
          </a:xfrm>
        </p:spPr>
        <p:txBody>
          <a:bodyPr/>
          <a:lstStyle/>
          <a:p>
            <a:pPr eaLnBrk="1" fontAlgn="auto" hangingPunct="1">
              <a:buFont typeface="Wingdings"/>
              <a:buNone/>
              <a:defRPr/>
            </a:pPr>
            <a:r>
              <a:rPr lang="en-GB" sz="1200" b="1" dirty="0"/>
              <a:t>Duration:</a:t>
            </a:r>
          </a:p>
          <a:p>
            <a:pPr lvl="0"/>
            <a:endParaRPr lang="en-US" b="1" dirty="0">
              <a:solidFill>
                <a:prstClr val="black"/>
              </a:solidFill>
              <a:sym typeface="Wingdings 3"/>
            </a:endParaRPr>
          </a:p>
          <a:p>
            <a:pPr lvl="0"/>
            <a:r>
              <a:rPr lang="en-US" b="1" dirty="0">
                <a:solidFill>
                  <a:prstClr val="black"/>
                </a:solidFill>
                <a:sym typeface="Wingdings 3"/>
              </a:rPr>
              <a:t></a:t>
            </a:r>
            <a:r>
              <a:rPr lang="en-US" b="1" dirty="0">
                <a:solidFill>
                  <a:prstClr val="black"/>
                </a:solidFill>
              </a:rPr>
              <a:t>Transition</a:t>
            </a:r>
            <a:r>
              <a:rPr lang="en-US" dirty="0">
                <a:solidFill>
                  <a:prstClr val="black"/>
                </a:solidFill>
              </a:rPr>
              <a:t>:</a:t>
            </a:r>
          </a:p>
          <a:p>
            <a:pPr marL="0" lvl="0" indent="0">
              <a:buFont typeface="Arial" panose="020B0604020202020204" pitchFamily="34" charset="0"/>
              <a:buNone/>
            </a:pPr>
            <a:r>
              <a:rPr lang="en-US" dirty="0">
                <a:solidFill>
                  <a:prstClr val="black"/>
                </a:solidFill>
              </a:rPr>
              <a:t>This brings us to the end</a:t>
            </a:r>
            <a:r>
              <a:rPr lang="en-US" baseline="0" dirty="0">
                <a:solidFill>
                  <a:prstClr val="black"/>
                </a:solidFill>
              </a:rPr>
              <a:t> of Module Five. Does anyone have any questions on what we have covered so far? (Answer if anyone has any questions.)</a:t>
            </a:r>
          </a:p>
          <a:p>
            <a:pPr marL="0" lvl="0" indent="0">
              <a:buFont typeface="Arial" panose="020B0604020202020204" pitchFamily="34" charset="0"/>
              <a:buNone/>
            </a:pPr>
            <a:r>
              <a:rPr lang="en-US" baseline="0" dirty="0">
                <a:solidFill>
                  <a:prstClr val="black"/>
                </a:solidFill>
              </a:rPr>
              <a:t>Let’s spend some time practicing the scenarios you have. </a:t>
            </a:r>
            <a:endParaRPr lang="en-US" dirty="0"/>
          </a:p>
        </p:txBody>
      </p:sp>
      <p:sp>
        <p:nvSpPr>
          <p:cNvPr id="8" name="Header Placeholder 8"/>
          <p:cNvSpPr>
            <a:spLocks noGrp="1"/>
          </p:cNvSpPr>
          <p:nvPr>
            <p:ph type="hdr" sz="quarter"/>
          </p:nvPr>
        </p:nvSpPr>
        <p:spPr>
          <a:xfrm>
            <a:off x="1282700" y="0"/>
            <a:ext cx="4292600" cy="5334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Effective Verbal and Written Communication (EVWC) Workshop</a:t>
            </a:r>
          </a:p>
        </p:txBody>
      </p:sp>
      <p:sp>
        <p:nvSpPr>
          <p:cNvPr id="9"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D5AF393-1FF3-46B8-919E-6585275A40F8}" type="slidenum">
              <a:rPr kumimoji="0" lang="en-US" sz="9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0" name="Footer Placeholder 4"/>
          <p:cNvSpPr>
            <a:spLocks noGrp="1"/>
          </p:cNvSpPr>
          <p:nvPr>
            <p:ph type="ftr" sz="quarter" idx="4"/>
          </p:nvPr>
        </p:nvSpPr>
        <p:spPr>
          <a:xfrm>
            <a:off x="91439" y="8685213"/>
            <a:ext cx="4036423"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Copyright © 2017 Accenture. All rights reserved. For Accenture Internal Use Only.</a:t>
            </a:r>
          </a:p>
        </p:txBody>
      </p:sp>
    </p:spTree>
    <p:extLst>
      <p:ext uri="{BB962C8B-B14F-4D97-AF65-F5344CB8AC3E}">
        <p14:creationId xmlns:p14="http://schemas.microsoft.com/office/powerpoint/2010/main" val="3922516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70263" y="2955925"/>
            <a:ext cx="5956663" cy="5729287"/>
          </a:xfrm>
        </p:spPr>
        <p:txBody>
          <a:bodyPr/>
          <a:lstStyle/>
          <a:p>
            <a:pPr>
              <a:defRPr/>
            </a:pPr>
            <a:r>
              <a:rPr lang="en-US" b="1" dirty="0"/>
              <a:t>Duration</a:t>
            </a:r>
            <a:r>
              <a:rPr lang="en-US" dirty="0"/>
              <a:t>: 1 minute</a:t>
            </a:r>
          </a:p>
          <a:p>
            <a:pPr>
              <a:defRPr/>
            </a:pPr>
            <a:endParaRPr lang="en-US" dirty="0"/>
          </a:p>
          <a:p>
            <a:r>
              <a:rPr lang="en-US" b="1" dirty="0"/>
              <a:t>Facilitator Notes</a:t>
            </a:r>
            <a:r>
              <a:rPr lang="en-US" dirty="0"/>
              <a:t>: This is the introductory slide to the last module which is the skills practice session.</a:t>
            </a:r>
            <a:endParaRPr lang="en-US" kern="0" dirty="0">
              <a:solidFill>
                <a:srgbClr val="000000"/>
              </a:solidFill>
            </a:endParaRPr>
          </a:p>
          <a:p>
            <a:endParaRPr lang="en-US" dirty="0"/>
          </a:p>
          <a:p>
            <a:pPr marL="174708" indent="-174708">
              <a:buFont typeface="Webdings" pitchFamily="18" charset="2"/>
              <a:buChar char=""/>
            </a:pPr>
            <a:r>
              <a:rPr lang="en-US" b="1" dirty="0">
                <a:sym typeface="Webdings"/>
              </a:rPr>
              <a:t>Explain</a:t>
            </a:r>
            <a:r>
              <a:rPr lang="en-US" dirty="0"/>
              <a:t>:</a:t>
            </a:r>
          </a:p>
          <a:p>
            <a:r>
              <a:rPr lang="en-US" kern="0" dirty="0">
                <a:solidFill>
                  <a:srgbClr val="000000"/>
                </a:solidFill>
              </a:rPr>
              <a:t>This last module is all about getting as much practice as we can with all that we’ve covered these past two days. We had decided to work on some scenarios and bring them to this session. We will use those scenarios to practice. Post that, if we do have some time, we will also practice some more role plays.</a:t>
            </a:r>
          </a:p>
          <a:p>
            <a:pPr>
              <a:defRPr/>
            </a:pPr>
            <a:endParaRPr lang="en-US" dirty="0"/>
          </a:p>
          <a:p>
            <a:r>
              <a:rPr lang="en-US" b="1" dirty="0">
                <a:sym typeface="Wingdings 3"/>
              </a:rPr>
              <a:t></a:t>
            </a:r>
            <a:r>
              <a:rPr lang="en-US" b="1" dirty="0"/>
              <a:t>Transition</a:t>
            </a:r>
            <a:r>
              <a:rPr lang="en-US" dirty="0"/>
              <a:t>:</a:t>
            </a:r>
          </a:p>
          <a:p>
            <a:pPr>
              <a:defRPr/>
            </a:pPr>
            <a:r>
              <a:rPr lang="en-US" dirty="0"/>
              <a:t>Let’s get started! </a:t>
            </a:r>
          </a:p>
          <a:p>
            <a:endParaRPr lang="en-US" dirty="0"/>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7"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8</a:t>
            </a:fld>
            <a:endParaRPr lang="en-US" sz="900" dirty="0">
              <a:solidFill>
                <a:schemeClr val="bg1">
                  <a:lumMod val="50000"/>
                </a:schemeClr>
              </a:solidFill>
            </a:endParaRPr>
          </a:p>
        </p:txBody>
      </p:sp>
      <p:sp>
        <p:nvSpPr>
          <p:cNvPr id="9"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1333712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a:defRPr/>
            </a:pPr>
            <a:r>
              <a:rPr lang="en-US" b="1" dirty="0"/>
              <a:t>Duration</a:t>
            </a:r>
            <a:r>
              <a:rPr lang="en-US" dirty="0"/>
              <a:t>: 30 minutes</a:t>
            </a:r>
          </a:p>
          <a:p>
            <a:pPr>
              <a:defRPr/>
            </a:pPr>
            <a:endParaRPr lang="en-US" dirty="0"/>
          </a:p>
          <a:p>
            <a:r>
              <a:rPr lang="en-US" b="1" dirty="0"/>
              <a:t>Facilitator Notes</a:t>
            </a:r>
            <a:r>
              <a:rPr lang="en-US" dirty="0"/>
              <a:t>: This is the introductory slide to the last module which is the skills practice session.</a:t>
            </a:r>
            <a:endParaRPr lang="en-US" kern="0" dirty="0">
              <a:solidFill>
                <a:srgbClr val="000000"/>
              </a:solidFill>
            </a:endParaRPr>
          </a:p>
          <a:p>
            <a:pPr marR="0" lvl="0" defTabSz="914400" rtl="0" eaLnBrk="0" fontAlgn="base" latinLnBrk="0" hangingPunct="0">
              <a:buClrTx/>
              <a:buSzTx/>
              <a:buFontTx/>
              <a:buNone/>
              <a:tabLst/>
              <a:defRPr/>
            </a:pPr>
            <a:endParaRPr kumimoji="0" lang="en-US" sz="1200" b="0" i="0" u="none" strike="noStrike" kern="1200" cap="none" spc="0" normalizeH="0" baseline="0" noProof="0" dirty="0">
              <a:ln>
                <a:noFill/>
              </a:ln>
              <a:effectLst/>
              <a:uLnTx/>
              <a:uFillTx/>
            </a:endParaRPr>
          </a:p>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sym typeface="Wingdings" panose="05000000000000000000" pitchFamily="2" charset="2"/>
              </a:rPr>
              <a:t> </a:t>
            </a:r>
            <a:r>
              <a:rPr kumimoji="0" lang="en-US" sz="1200" b="1" i="0" u="none" strike="noStrike" kern="1200" cap="none" spc="0" normalizeH="0" baseline="0" noProof="0" dirty="0">
                <a:ln>
                  <a:noFill/>
                </a:ln>
                <a:effectLst/>
                <a:uLnTx/>
                <a:uFillTx/>
              </a:rPr>
              <a:t>Do:</a:t>
            </a:r>
          </a:p>
          <a:p>
            <a:pPr marL="171450" indent="-171450">
              <a:buFont typeface="Arial" panose="020B0604020202020204" pitchFamily="34" charset="0"/>
              <a:buChar char="•"/>
            </a:pPr>
            <a:r>
              <a:rPr lang="en-US" kern="0" dirty="0">
                <a:solidFill>
                  <a:srgbClr val="000000"/>
                </a:solidFill>
              </a:rPr>
              <a:t>Divide the participants into smaller groups of four. </a:t>
            </a:r>
          </a:p>
          <a:p>
            <a:pPr marL="171450" indent="-171450">
              <a:buFont typeface="Arial" panose="020B0604020202020204" pitchFamily="34" charset="0"/>
              <a:buChar char="•"/>
            </a:pPr>
            <a:r>
              <a:rPr lang="en-US" kern="0" dirty="0">
                <a:solidFill>
                  <a:srgbClr val="000000"/>
                </a:solidFill>
              </a:rPr>
              <a:t>Have them practice at least two scenarios that they may have brought with them. </a:t>
            </a:r>
          </a:p>
          <a:p>
            <a:pPr marL="171450" indent="-171450">
              <a:buFont typeface="Arial" panose="020B0604020202020204" pitchFamily="34" charset="0"/>
              <a:buChar char="•"/>
            </a:pPr>
            <a:r>
              <a:rPr lang="en-US" kern="0" dirty="0">
                <a:solidFill>
                  <a:srgbClr val="000000"/>
                </a:solidFill>
              </a:rPr>
              <a:t>Set context that while two or three people are roleplaying, at least one person must play the role of an observer and take notes on how the others play their roles. </a:t>
            </a:r>
          </a:p>
          <a:p>
            <a:pPr>
              <a:defRPr/>
            </a:pPr>
            <a:endParaRPr lang="en-US" dirty="0"/>
          </a:p>
          <a:p>
            <a:r>
              <a:rPr lang="en-US" b="1" dirty="0">
                <a:sym typeface="Wingdings 3"/>
              </a:rPr>
              <a:t></a:t>
            </a:r>
            <a:r>
              <a:rPr lang="en-US" b="1" dirty="0"/>
              <a:t>Transition</a:t>
            </a:r>
            <a:r>
              <a:rPr lang="en-US" dirty="0"/>
              <a:t>:</a:t>
            </a:r>
          </a:p>
          <a:p>
            <a:pPr>
              <a:defRPr/>
            </a:pPr>
            <a:r>
              <a:rPr lang="en-US" dirty="0"/>
              <a:t>Let’s get started! </a:t>
            </a:r>
          </a:p>
          <a:p>
            <a:endParaRPr lang="en-US" dirty="0"/>
          </a:p>
          <a:p>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9</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a:solidFill>
                  <a:schemeClr val="bg1">
                    <a:lumMod val="50000"/>
                  </a:schemeClr>
                </a:solidFill>
              </a:rPr>
              <a:t>Copyright © 2017 Accenture. All rights reserved. For Accenture Internal Use Only.</a:t>
            </a:r>
            <a:endParaRPr lang="en-US" sz="900" dirty="0">
              <a:solidFill>
                <a:schemeClr val="bg1">
                  <a:lumMod val="50000"/>
                </a:schemeClr>
              </a:solidFill>
            </a:endParaRPr>
          </a:p>
        </p:txBody>
      </p:sp>
      <p:sp>
        <p:nvSpPr>
          <p:cNvPr id="6" name="Header Placeholder 8">
            <a:extLst>
              <a:ext uri="{FF2B5EF4-FFF2-40B4-BE49-F238E27FC236}">
                <a16:creationId xmlns:a16="http://schemas.microsoft.com/office/drawing/2014/main" id="{D52D103A-28E4-46E7-9683-5880254513F3}"/>
              </a:ext>
            </a:extLst>
          </p:cNvPr>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2533508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1531756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296120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2982593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7485" y="749080"/>
            <a:ext cx="10977033"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1" name="Slide Number Placeholder 2"/>
          <p:cNvSpPr>
            <a:spLocks noGrp="1"/>
          </p:cNvSpPr>
          <p:nvPr>
            <p:ph type="sldNum" sz="quarter" idx="10"/>
          </p:nvPr>
        </p:nvSpPr>
        <p:spPr>
          <a:xfrm>
            <a:off x="11072619" y="6372161"/>
            <a:ext cx="770951" cy="192287"/>
          </a:xfrm>
          <a:solidFill>
            <a:schemeClr val="bg1"/>
          </a:solidFill>
        </p:spPr>
        <p:txBody>
          <a:bodyPr/>
          <a:lstStyle/>
          <a:p>
            <a:fld id="{0D558541-60C9-42A2-8392-FF12533A6B7A}" type="slidenum">
              <a:rPr lang="en-US" smtClean="0"/>
              <a:pPr/>
              <a:t>‹#›</a:t>
            </a:fld>
            <a:endParaRPr lang="en-US" dirty="0"/>
          </a:p>
        </p:txBody>
      </p:sp>
      <p:sp>
        <p:nvSpPr>
          <p:cNvPr id="12" name="Rectangle 11"/>
          <p:cNvSpPr/>
          <p:nvPr userDrawn="1"/>
        </p:nvSpPr>
        <p:spPr>
          <a:xfrm>
            <a:off x="6333067" y="6372161"/>
            <a:ext cx="4504267" cy="198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1713798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only black">
    <p:bg>
      <p:bgPr>
        <a:solidFill>
          <a:srgbClr val="2B00FF"/>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EA00"/>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3233058"/>
            <a:ext cx="4572765" cy="901617"/>
          </a:xfrm>
        </p:spPr>
        <p:txBody>
          <a:bodyPr/>
          <a:lstStyle>
            <a:lvl1pPr>
              <a:lnSpc>
                <a:spcPct val="80000"/>
              </a:lnSpc>
              <a:defRPr sz="5867" cap="all" baseline="0">
                <a:solidFill>
                  <a:schemeClr val="tx1"/>
                </a:solidFill>
              </a:defRPr>
            </a:lvl1pPr>
          </a:lstStyle>
          <a:p>
            <a:r>
              <a:rPr lang="en-US" dirty="0"/>
              <a:t>activity</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2137781923"/>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3"/>
          </p:nvPr>
        </p:nvSpPr>
        <p:spPr>
          <a:xfrm>
            <a:off x="345018" y="1769805"/>
            <a:ext cx="8500668" cy="4269659"/>
          </a:xfrm>
        </p:spPr>
        <p:txBody>
          <a:bodyPr vert="horz" lIns="0" tIns="0" rIns="0" bIns="0" rtlCol="0">
            <a:noAutofit/>
          </a:bodyPr>
          <a:lstStyle>
            <a:lvl1pPr>
              <a:defRPr lang="en-US" dirty="0" smtClean="0"/>
            </a:lvl1pPr>
            <a:lvl2pPr marL="182875">
              <a:defRPr lang="en-US" dirty="0" smtClean="0"/>
            </a:lvl2pPr>
            <a:lvl3pPr marL="365751">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9554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lvl1pPr>
          </a:lstStyle>
          <a:p>
            <a:r>
              <a:rPr lang="en-US" dirty="0"/>
              <a:t>SECTION INTRO</a:t>
            </a:r>
          </a:p>
        </p:txBody>
      </p:sp>
      <p:sp>
        <p:nvSpPr>
          <p:cNvPr id="8" name="Text Placeholder 7"/>
          <p:cNvSpPr>
            <a:spLocks noGrp="1"/>
          </p:cNvSpPr>
          <p:nvPr>
            <p:ph type="body" sz="quarter" idx="11"/>
          </p:nvPr>
        </p:nvSpPr>
        <p:spPr>
          <a:xfrm>
            <a:off x="6248401" y="1772304"/>
            <a:ext cx="5565529"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7270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Section intr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8" y="1803400"/>
            <a:ext cx="5565529" cy="1422400"/>
          </a:xfrm>
        </p:spPr>
        <p:txBody>
          <a:bodyPr/>
          <a:lstStyle>
            <a:lvl1pPr>
              <a:lnSpc>
                <a:spcPct val="80000"/>
              </a:lnSpc>
              <a:defRPr sz="5067" cap="all" baseline="0">
                <a:solidFill>
                  <a:schemeClr val="bg1"/>
                </a:solidFill>
              </a:defRPr>
            </a:lvl1pPr>
          </a:lstStyle>
          <a:p>
            <a:r>
              <a:rPr lang="en-US" dirty="0"/>
              <a:t>SECTION INTRO</a:t>
            </a:r>
          </a:p>
        </p:txBody>
      </p:sp>
      <p:sp>
        <p:nvSpPr>
          <p:cNvPr id="8" name="Text Placeholder 7"/>
          <p:cNvSpPr>
            <a:spLocks noGrp="1"/>
          </p:cNvSpPr>
          <p:nvPr>
            <p:ph type="body" sz="quarter" idx="11"/>
          </p:nvPr>
        </p:nvSpPr>
        <p:spPr>
          <a:xfrm>
            <a:off x="345020" y="3327400"/>
            <a:ext cx="5565529" cy="2743200"/>
          </a:xfrm>
        </p:spPr>
        <p:txBody>
          <a:bodyPr vert="horz" lIns="0" tIns="0" rIns="0" bIns="0" rtlCol="0">
            <a:noAutofit/>
          </a:bodyPr>
          <a:lstStyle>
            <a:lvl1pPr>
              <a:defRPr lang="en-US"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3" name="Slide Number Placeholder 5"/>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09B994-C7F2-445C-810D-EAB98C2AD909}" type="slidenum">
              <a:rPr lang="en-US" smtClean="0">
                <a:solidFill>
                  <a:schemeClr val="bg1"/>
                </a:solidFill>
                <a:latin typeface="Calibri" panose="020F0502020204030204"/>
              </a:rPr>
              <a:pPr/>
              <a:t>‹#›</a:t>
            </a:fld>
            <a:endParaRPr lang="en-US" dirty="0">
              <a:solidFill>
                <a:schemeClr val="bg1"/>
              </a:solidFill>
              <a:latin typeface="Calibri" panose="020F0502020204030204"/>
            </a:endParaRPr>
          </a:p>
        </p:txBody>
      </p:sp>
      <p:sp>
        <p:nvSpPr>
          <p:cNvPr id="14" name="Rectangle 13"/>
          <p:cNvSpPr/>
          <p:nvPr userDrawn="1"/>
        </p:nvSpPr>
        <p:spPr>
          <a:xfrm>
            <a:off x="6333067" y="6372161"/>
            <a:ext cx="4504267" cy="198020"/>
          </a:xfrm>
          <a:prstGeom prst="rect">
            <a:avLst/>
          </a:prstGeom>
          <a:noFill/>
          <a:ln w="12700" cap="flat" cmpd="sng" algn="ctr">
            <a:noFill/>
            <a:prstDash val="solid"/>
            <a:miter lim="800000"/>
          </a:ln>
          <a:effectLst/>
        </p:spPr>
        <p:txBody>
          <a:bodyPr lIns="0" rtlCol="0" anchor="ctr"/>
          <a:lstStyle/>
          <a:p>
            <a:pPr marL="0" marR="0" lvl="0" indent="0" defTabSz="1087106" eaLnBrk="1" fontAlgn="auto" latinLnBrk="0" hangingPunct="1">
              <a:lnSpc>
                <a:spcPct val="100000"/>
              </a:lnSpc>
              <a:spcBef>
                <a:spcPts val="0"/>
              </a:spcBef>
              <a:spcAft>
                <a:spcPts val="0"/>
              </a:spcAft>
              <a:buClrTx/>
              <a:buSzTx/>
              <a:buFontTx/>
              <a:buNone/>
              <a:tabLst/>
              <a:defRPr/>
            </a:pPr>
            <a:r>
              <a:rPr kumimoji="0" lang="en-US" sz="933" b="0" i="0" u="none" strike="noStrike" kern="0" cap="none" spc="0" normalizeH="0" baseline="0" noProof="0" dirty="0">
                <a:ln>
                  <a:noFill/>
                </a:ln>
                <a:solidFill>
                  <a:schemeClr val="bg1"/>
                </a:solidFill>
                <a:effectLst/>
                <a:uLnTx/>
                <a:uFillTx/>
                <a:latin typeface="Calibri" panose="020F0502020204030204"/>
                <a:ea typeface="+mn-ea"/>
                <a:cs typeface="Arial" pitchFamily="34" charset="0"/>
              </a:rPr>
              <a:t>Copyright © 2017 Accenture. All rights reserved. </a:t>
            </a:r>
            <a:r>
              <a:rPr kumimoji="0" lang="en-US" sz="933" b="0" i="0" u="none" strike="noStrike" kern="0" cap="none" spc="0" normalizeH="0" baseline="0" noProof="0" dirty="0">
                <a:ln>
                  <a:noFill/>
                </a:ln>
                <a:solidFill>
                  <a:schemeClr val="bg1"/>
                </a:solidFill>
                <a:effectLst/>
                <a:uLnTx/>
                <a:uFillTx/>
                <a:latin typeface="Calibri" panose="020F0502020204030204"/>
                <a:ea typeface="+mn-ea"/>
                <a:cs typeface="+mn-cs"/>
              </a:rPr>
              <a:t>For Accenture Internal Use Only.</a:t>
            </a:r>
          </a:p>
        </p:txBody>
      </p:sp>
    </p:spTree>
    <p:extLst>
      <p:ext uri="{BB962C8B-B14F-4D97-AF65-F5344CB8AC3E}">
        <p14:creationId xmlns:p14="http://schemas.microsoft.com/office/powerpoint/2010/main" val="11427393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Section intr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ext Placeholder 7"/>
          <p:cNvSpPr>
            <a:spLocks noGrp="1"/>
          </p:cNvSpPr>
          <p:nvPr>
            <p:ph type="body" sz="quarter" idx="11"/>
          </p:nvPr>
        </p:nvSpPr>
        <p:spPr>
          <a:xfrm>
            <a:off x="345018" y="1795292"/>
            <a:ext cx="5565529"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3"/>
          <p:cNvSpPr>
            <a:spLocks noGrp="1"/>
          </p:cNvSpPr>
          <p:nvPr>
            <p:ph type="title"/>
          </p:nvPr>
        </p:nvSpPr>
        <p:spPr>
          <a:xfrm>
            <a:off x="345018" y="332076"/>
            <a:ext cx="4701007" cy="776139"/>
          </a:xfrm>
        </p:spPr>
        <p:txBody>
          <a:bodyPr/>
          <a:lstStyle/>
          <a:p>
            <a:r>
              <a:rPr lang="en-US" dirty="0"/>
              <a:t>Click to edit Master title style</a:t>
            </a:r>
          </a:p>
        </p:txBody>
      </p:sp>
      <p:sp>
        <p:nvSpPr>
          <p:cNvPr id="9" name="Rectangle 8"/>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10"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6" name="Slide Number Placeholder 5"/>
          <p:cNvSpPr>
            <a:spLocks noGrp="1"/>
          </p:cNvSpPr>
          <p:nvPr>
            <p:ph type="sldNum" sz="quarter" idx="4"/>
          </p:nvPr>
        </p:nvSpPr>
        <p:spPr>
          <a:xfrm>
            <a:off x="8763000" y="65087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9B994-C7F2-445C-810D-EAB98C2AD909}" type="slidenum">
              <a:rPr lang="en-US" smtClean="0"/>
              <a:t>‹#›</a:t>
            </a:fld>
            <a:endParaRPr lang="en-US" dirty="0"/>
          </a:p>
        </p:txBody>
      </p:sp>
    </p:spTree>
    <p:extLst>
      <p:ext uri="{BB962C8B-B14F-4D97-AF65-F5344CB8AC3E}">
        <p14:creationId xmlns:p14="http://schemas.microsoft.com/office/powerpoint/2010/main" val="25093102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intr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3522133"/>
            <a:ext cx="5465637" cy="2548467"/>
          </a:xfrm>
        </p:spPr>
        <p:txBody>
          <a:bodyPr/>
          <a:lstStyle>
            <a:lvl1pPr>
              <a:lnSpc>
                <a:spcPct val="80000"/>
              </a:lnSpc>
              <a:defRPr sz="5067" cap="all" baseline="0"/>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8" name="Text Placeholder 7"/>
          <p:cNvSpPr>
            <a:spLocks noGrp="1"/>
          </p:cNvSpPr>
          <p:nvPr>
            <p:ph type="body" sz="quarter" idx="11"/>
          </p:nvPr>
        </p:nvSpPr>
        <p:spPr>
          <a:xfrm>
            <a:off x="6248401" y="3522133"/>
            <a:ext cx="5565529" cy="2556283"/>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
        <p:nvSpPr>
          <p:cNvPr id="10"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28645598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intr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bg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lvl1pPr>
              <a:defRPr>
                <a:solidFill>
                  <a:schemeClr val="bg1"/>
                </a:solidFill>
              </a:defRPr>
            </a:lvl1pPr>
          </a:lstStyle>
          <a:p>
            <a:fld id="{0D558541-60C9-42A2-8392-FF12533A6B7A}" type="slidenum">
              <a:rPr lang="en-US" smtClean="0"/>
              <a:pPr/>
              <a:t>‹#›</a:t>
            </a:fld>
            <a:endParaRPr lang="en-US" dirty="0"/>
          </a:p>
        </p:txBody>
      </p:sp>
      <p:sp>
        <p:nvSpPr>
          <p:cNvPr id="7" name="Rectangle 6"/>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603111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7" name="Slide Number Placeholder 5"/>
          <p:cNvSpPr>
            <a:spLocks noGrp="1"/>
          </p:cNvSpPr>
          <p:nvPr>
            <p:ph type="sldNum" sz="quarter" idx="12"/>
          </p:nvPr>
        </p:nvSpPr>
        <p:spPr>
          <a:xfrm>
            <a:off x="8610600" y="6356350"/>
            <a:ext cx="2743200" cy="365125"/>
          </a:xfrm>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2576821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_Section intr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bg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lvl1pPr>
              <a:defRPr>
                <a:solidFill>
                  <a:schemeClr val="bg1"/>
                </a:solidFill>
              </a:defRPr>
            </a:lvl1pPr>
          </a:lstStyle>
          <a:p>
            <a:fld id="{0D558541-60C9-42A2-8392-FF12533A6B7A}" type="slidenum">
              <a:rPr lang="en-US" smtClean="0"/>
              <a:pPr/>
              <a:t>‹#›</a:t>
            </a:fld>
            <a:endParaRPr lang="en-US" dirty="0"/>
          </a:p>
        </p:txBody>
      </p:sp>
      <p:sp>
        <p:nvSpPr>
          <p:cNvPr id="7" name="Rectangle 6"/>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24804292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ection intr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bg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lvl1pPr>
              <a:defRPr>
                <a:solidFill>
                  <a:schemeClr val="bg1"/>
                </a:solidFill>
              </a:defRPr>
            </a:lvl1pPr>
          </a:lstStyle>
          <a:p>
            <a:fld id="{0D558541-60C9-42A2-8392-FF12533A6B7A}" type="slidenum">
              <a:rPr lang="en-US" smtClean="0"/>
              <a:pPr/>
              <a:t>‹#›</a:t>
            </a:fld>
            <a:endParaRPr lang="en-US" dirty="0"/>
          </a:p>
        </p:txBody>
      </p:sp>
      <p:sp>
        <p:nvSpPr>
          <p:cNvPr id="7" name="Rectangle 6"/>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1510431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Section intro">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tx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
        <p:nvSpPr>
          <p:cNvPr id="9"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6338553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Section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tx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9"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3940969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Section intro">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accent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
        <p:nvSpPr>
          <p:cNvPr id="9"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587618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Section intr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tx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6" name="Rectangle 5"/>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4837992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Section intr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tx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6" name="Rectangle 5"/>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36953212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llout &amp; cop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4"/>
          </p:nvPr>
        </p:nvSpPr>
        <p:spPr>
          <a:xfrm>
            <a:off x="6248400" y="1766027"/>
            <a:ext cx="558800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264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allout &amp; cop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lvl1pPr>
              <a:defRPr>
                <a:solidFill>
                  <a:schemeClr val="bg1"/>
                </a:solidFill>
              </a:defRPr>
            </a:lvl1p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10"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4297635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Callout &amp; cop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
        <p:nvSpPr>
          <p:cNvPr id="11"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2"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2116824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22956681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allout &amp; cop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p>
        </p:txBody>
      </p:sp>
      <p:sp>
        <p:nvSpPr>
          <p:cNvPr id="10"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24516123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allout &amp; cop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
        <p:nvSpPr>
          <p:cNvPr id="9"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33886263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9_Callout &amp; cop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37045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Callout &amp; cop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62537" y="332075"/>
            <a:ext cx="4894443" cy="6525924"/>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1501456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Callout &amp; copy">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790" b="4639"/>
          <a:stretch/>
        </p:blipFill>
        <p:spPr>
          <a:xfrm>
            <a:off x="6091335" y="-1"/>
            <a:ext cx="6100667" cy="6868511"/>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22767217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Callout &amp; copy">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l="22316" r="17196" b="8744"/>
          <a:stretch/>
        </p:blipFill>
        <p:spPr>
          <a:xfrm>
            <a:off x="6083301" y="0"/>
            <a:ext cx="6096000" cy="6858000"/>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25919249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0_Callout &amp; cop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02442" y="437176"/>
            <a:ext cx="3455652" cy="6420824"/>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84949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2_Callout &amp; cop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9888" y="392056"/>
            <a:ext cx="1505445" cy="5881744"/>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2286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Callout &amp; cop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8434915"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0253" y="626533"/>
            <a:ext cx="1887840" cy="5613400"/>
          </a:xfrm>
          <a:prstGeom prst="rect">
            <a:avLst/>
          </a:prstGeom>
        </p:spPr>
      </p:pic>
    </p:spTree>
    <p:extLst>
      <p:ext uri="{BB962C8B-B14F-4D97-AF65-F5344CB8AC3E}">
        <p14:creationId xmlns:p14="http://schemas.microsoft.com/office/powerpoint/2010/main" val="18665156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Callout &amp; cop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96000" y="0"/>
            <a:ext cx="6087533" cy="6858000"/>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3650712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36019154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3_Callout &amp; cop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0227" r="2494"/>
          <a:stretch/>
        </p:blipFill>
        <p:spPr>
          <a:xfrm>
            <a:off x="6096000" y="0"/>
            <a:ext cx="6096000" cy="6858000"/>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9518179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allout &amp; 2 column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37913" y="1772304"/>
            <a:ext cx="354278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10" name="Text Placeholder 7"/>
          <p:cNvSpPr>
            <a:spLocks noGrp="1"/>
          </p:cNvSpPr>
          <p:nvPr>
            <p:ph type="body" sz="quarter" idx="14"/>
          </p:nvPr>
        </p:nvSpPr>
        <p:spPr>
          <a:xfrm>
            <a:off x="8308437"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p:cNvSpPr>
            <a:spLocks noGrp="1"/>
          </p:cNvSpPr>
          <p:nvPr>
            <p:ph type="body" sz="quarter" idx="15"/>
          </p:nvPr>
        </p:nvSpPr>
        <p:spPr>
          <a:xfrm>
            <a:off x="4326728"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40718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Callout &amp; 2 columns">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4267" y="321733"/>
            <a:ext cx="3420533" cy="5948827"/>
          </a:xfrm>
          <a:prstGeom prst="rect">
            <a:avLst/>
          </a:prstGeom>
        </p:spPr>
      </p:pic>
      <p:sp>
        <p:nvSpPr>
          <p:cNvPr id="7" name="Text Placeholder 6"/>
          <p:cNvSpPr>
            <a:spLocks noGrp="1"/>
          </p:cNvSpPr>
          <p:nvPr>
            <p:ph type="body" sz="quarter" idx="13"/>
          </p:nvPr>
        </p:nvSpPr>
        <p:spPr>
          <a:xfrm>
            <a:off x="337913" y="1772304"/>
            <a:ext cx="354278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10" name="Text Placeholder 7"/>
          <p:cNvSpPr>
            <a:spLocks noGrp="1"/>
          </p:cNvSpPr>
          <p:nvPr>
            <p:ph type="body" sz="quarter" idx="14"/>
          </p:nvPr>
        </p:nvSpPr>
        <p:spPr>
          <a:xfrm>
            <a:off x="8308437"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87917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llout &amp; 2 column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37913" y="1772304"/>
            <a:ext cx="3542787" cy="4306112"/>
          </a:xfrm>
        </p:spPr>
        <p:txBody>
          <a:bodyPr vert="horz" lIns="0" tIns="0" rIns="0" bIns="0" rtlCol="0">
            <a:noAutofit/>
          </a:bodyPr>
          <a:lstStyle>
            <a:lvl1pPr>
              <a:defRPr lang="en-US" sz="1867"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dirty="0"/>
              <a:t>Click to edit Master title style</a:t>
            </a:r>
          </a:p>
        </p:txBody>
      </p:sp>
      <p:sp>
        <p:nvSpPr>
          <p:cNvPr id="10" name="Text Placeholder 7"/>
          <p:cNvSpPr>
            <a:spLocks noGrp="1"/>
          </p:cNvSpPr>
          <p:nvPr>
            <p:ph type="body" sz="quarter" idx="14"/>
          </p:nvPr>
        </p:nvSpPr>
        <p:spPr>
          <a:xfrm>
            <a:off x="8308437"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p:cNvSpPr>
            <a:spLocks noGrp="1"/>
          </p:cNvSpPr>
          <p:nvPr>
            <p:ph type="body" sz="quarter" idx="15"/>
          </p:nvPr>
        </p:nvSpPr>
        <p:spPr>
          <a:xfrm>
            <a:off x="4326728"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8568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8" name="Text Placeholder 7"/>
          <p:cNvSpPr>
            <a:spLocks noGrp="1"/>
          </p:cNvSpPr>
          <p:nvPr>
            <p:ph type="body" sz="quarter" idx="14"/>
          </p:nvPr>
        </p:nvSpPr>
        <p:spPr>
          <a:xfrm>
            <a:off x="8308437"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p:cNvSpPr>
            <a:spLocks noGrp="1"/>
          </p:cNvSpPr>
          <p:nvPr>
            <p:ph type="body" sz="quarter" idx="15"/>
          </p:nvPr>
        </p:nvSpPr>
        <p:spPr>
          <a:xfrm>
            <a:off x="4326728"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7"/>
          <p:cNvSpPr>
            <a:spLocks noGrp="1"/>
          </p:cNvSpPr>
          <p:nvPr>
            <p:ph type="body" sz="quarter" idx="16"/>
          </p:nvPr>
        </p:nvSpPr>
        <p:spPr>
          <a:xfrm>
            <a:off x="345019"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33349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8" name="Text Placeholder 7"/>
          <p:cNvSpPr>
            <a:spLocks noGrp="1"/>
          </p:cNvSpPr>
          <p:nvPr>
            <p:ph type="body" sz="quarter" idx="14"/>
          </p:nvPr>
        </p:nvSpPr>
        <p:spPr>
          <a:xfrm>
            <a:off x="3312809" y="1766027"/>
            <a:ext cx="256032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p:cNvSpPr>
            <a:spLocks noGrp="1"/>
          </p:cNvSpPr>
          <p:nvPr>
            <p:ph type="body" sz="quarter" idx="15"/>
          </p:nvPr>
        </p:nvSpPr>
        <p:spPr>
          <a:xfrm>
            <a:off x="345016" y="1766027"/>
            <a:ext cx="256032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7"/>
          <p:cNvSpPr>
            <a:spLocks noGrp="1"/>
          </p:cNvSpPr>
          <p:nvPr>
            <p:ph type="body" sz="quarter" idx="16"/>
          </p:nvPr>
        </p:nvSpPr>
        <p:spPr>
          <a:xfrm>
            <a:off x="9210653" y="1766027"/>
            <a:ext cx="256032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p:cNvSpPr>
            <a:spLocks noGrp="1"/>
          </p:cNvSpPr>
          <p:nvPr>
            <p:ph type="body" sz="quarter" idx="17"/>
          </p:nvPr>
        </p:nvSpPr>
        <p:spPr>
          <a:xfrm>
            <a:off x="6261099" y="1766027"/>
            <a:ext cx="256032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93680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py &amp; content (chart, picture)">
    <p:spTree>
      <p:nvGrpSpPr>
        <p:cNvPr id="1" name=""/>
        <p:cNvGrpSpPr/>
        <p:nvPr/>
      </p:nvGrpSpPr>
      <p:grpSpPr>
        <a:xfrm>
          <a:off x="0" y="0"/>
          <a:ext cx="0" cy="0"/>
          <a:chOff x="0" y="0"/>
          <a:chExt cx="0" cy="0"/>
        </a:xfrm>
      </p:grpSpPr>
      <p:sp>
        <p:nvSpPr>
          <p:cNvPr id="14" name="Content Placeholder 13"/>
          <p:cNvSpPr>
            <a:spLocks noGrp="1"/>
          </p:cNvSpPr>
          <p:nvPr>
            <p:ph sz="quarter" idx="18"/>
          </p:nvPr>
        </p:nvSpPr>
        <p:spPr>
          <a:xfrm>
            <a:off x="3308577" y="1803400"/>
            <a:ext cx="8519356" cy="4275016"/>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9" name="Text Placeholder 7"/>
          <p:cNvSpPr>
            <a:spLocks noGrp="1"/>
          </p:cNvSpPr>
          <p:nvPr>
            <p:ph type="body" sz="quarter" idx="15"/>
          </p:nvPr>
        </p:nvSpPr>
        <p:spPr>
          <a:xfrm>
            <a:off x="345017" y="1766027"/>
            <a:ext cx="256032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13669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5" name="Text Placeholder 6"/>
          <p:cNvSpPr>
            <a:spLocks noGrp="1"/>
          </p:cNvSpPr>
          <p:nvPr>
            <p:ph type="body" sz="quarter" idx="14"/>
          </p:nvPr>
        </p:nvSpPr>
        <p:spPr>
          <a:xfrm>
            <a:off x="6248400" y="312992"/>
            <a:ext cx="5564717" cy="811331"/>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a:t>
            </a:r>
            <a:r>
              <a:rPr lang="en-US" dirty="0" err="1"/>
              <a:t>level0</a:t>
            </a:r>
            <a:endParaRPr lang="en-US" dirty="0"/>
          </a:p>
        </p:txBody>
      </p:sp>
      <p:sp>
        <p:nvSpPr>
          <p:cNvPr id="3" name="Content Placeholder 2"/>
          <p:cNvSpPr>
            <a:spLocks noGrp="1"/>
          </p:cNvSpPr>
          <p:nvPr>
            <p:ph sz="quarter" idx="15" hasCustomPrompt="1"/>
          </p:nvPr>
        </p:nvSpPr>
        <p:spPr>
          <a:xfrm>
            <a:off x="345018" y="1803400"/>
            <a:ext cx="11468100" cy="4216400"/>
          </a:xfrm>
        </p:spPr>
        <p:txBody>
          <a:bodyPr/>
          <a:lstStyle>
            <a:lvl1pPr>
              <a:defRPr sz="1867" baseline="0"/>
            </a:lvl1pPr>
          </a:lstStyle>
          <a:p>
            <a:pPr lvl="0"/>
            <a:r>
              <a:rPr lang="en-US" dirty="0"/>
              <a:t>Content: chart, graph, picture.</a:t>
            </a:r>
          </a:p>
        </p:txBody>
      </p:sp>
    </p:spTree>
    <p:extLst>
      <p:ext uri="{BB962C8B-B14F-4D97-AF65-F5344CB8AC3E}">
        <p14:creationId xmlns:p14="http://schemas.microsoft.com/office/powerpoint/2010/main" val="13771415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t>‹#›</a:t>
            </a:fld>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3033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t>‹#›</a:t>
            </a:fld>
            <a:endParaRPr lang="en-US" dirty="0"/>
          </a:p>
        </p:txBody>
      </p:sp>
      <p:sp>
        <p:nvSpPr>
          <p:cNvPr id="3" name="Title 2"/>
          <p:cNvSpPr>
            <a:spLocks noGrp="1"/>
          </p:cNvSpPr>
          <p:nvPr>
            <p:ph type="title"/>
          </p:nvPr>
        </p:nvSpPr>
        <p:spPr/>
        <p:txBody>
          <a:bodyPr/>
          <a:lstStyle/>
          <a:p>
            <a:r>
              <a:rPr lang="en-US"/>
              <a:t>Click to edit Master title style</a:t>
            </a:r>
          </a:p>
        </p:txBody>
      </p:sp>
      <p:grpSp>
        <p:nvGrpSpPr>
          <p:cNvPr id="2" name="Group 4"/>
          <p:cNvGrpSpPr>
            <a:grpSpLocks noChangeAspect="1"/>
          </p:cNvGrpSpPr>
          <p:nvPr userDrawn="1"/>
        </p:nvGrpSpPr>
        <p:grpSpPr bwMode="auto">
          <a:xfrm>
            <a:off x="1458385" y="1557866"/>
            <a:ext cx="7177617" cy="4910667"/>
            <a:chOff x="689" y="736"/>
            <a:chExt cx="3391" cy="2320"/>
          </a:xfrm>
        </p:grpSpPr>
        <p:sp>
          <p:nvSpPr>
            <p:cNvPr id="6" name="AutoShape 3"/>
            <p:cNvSpPr>
              <a:spLocks noChangeAspect="1" noChangeArrowheads="1" noTextEdit="1"/>
            </p:cNvSpPr>
            <p:nvPr userDrawn="1"/>
          </p:nvSpPr>
          <p:spPr bwMode="auto">
            <a:xfrm>
              <a:off x="689" y="738"/>
              <a:ext cx="3390" cy="2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pic>
          <p:nvPicPr>
            <p:cNvPr id="1029" name="Picture 5"/>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89" y="1322"/>
              <a:ext cx="1532"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89" y="1924"/>
              <a:ext cx="1532"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7"/>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689" y="736"/>
              <a:ext cx="1532"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689" y="2526"/>
              <a:ext cx="1532"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9"/>
            <p:cNvSpPr>
              <a:spLocks noChangeArrowheads="1"/>
            </p:cNvSpPr>
            <p:nvPr userDrawn="1"/>
          </p:nvSpPr>
          <p:spPr bwMode="auto">
            <a:xfrm>
              <a:off x="2334" y="737"/>
              <a:ext cx="526" cy="526"/>
            </a:xfrm>
            <a:prstGeom prst="rect">
              <a:avLst/>
            </a:prstGeom>
            <a:solidFill>
              <a:srgbClr val="2B0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Rectangle 10"/>
            <p:cNvSpPr>
              <a:spLocks noChangeArrowheads="1"/>
            </p:cNvSpPr>
            <p:nvPr userDrawn="1"/>
          </p:nvSpPr>
          <p:spPr bwMode="auto">
            <a:xfrm>
              <a:off x="2938" y="737"/>
              <a:ext cx="526" cy="526"/>
            </a:xfrm>
            <a:prstGeom prst="rect">
              <a:avLst/>
            </a:prstGeom>
            <a:solidFill>
              <a:srgbClr val="00C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Rectangle 11"/>
            <p:cNvSpPr>
              <a:spLocks noChangeArrowheads="1"/>
            </p:cNvSpPr>
            <p:nvPr userDrawn="1"/>
          </p:nvSpPr>
          <p:spPr bwMode="auto">
            <a:xfrm>
              <a:off x="2334" y="2530"/>
              <a:ext cx="526" cy="526"/>
            </a:xfrm>
            <a:prstGeom prst="rect">
              <a:avLst/>
            </a:prstGeom>
            <a:solidFill>
              <a:srgbClr val="7E0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Rectangle 12"/>
            <p:cNvSpPr>
              <a:spLocks noChangeArrowheads="1"/>
            </p:cNvSpPr>
            <p:nvPr userDrawn="1"/>
          </p:nvSpPr>
          <p:spPr bwMode="auto">
            <a:xfrm>
              <a:off x="2938" y="2530"/>
              <a:ext cx="526" cy="526"/>
            </a:xfrm>
            <a:prstGeom prst="rect">
              <a:avLst/>
            </a:prstGeom>
            <a:solidFill>
              <a:srgbClr val="A905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Rectangle 13"/>
            <p:cNvSpPr>
              <a:spLocks noChangeArrowheads="1"/>
            </p:cNvSpPr>
            <p:nvPr userDrawn="1"/>
          </p:nvSpPr>
          <p:spPr bwMode="auto">
            <a:xfrm>
              <a:off x="2334" y="1929"/>
              <a:ext cx="526" cy="526"/>
            </a:xfrm>
            <a:prstGeom prst="rect">
              <a:avLst/>
            </a:prstGeom>
            <a:solidFill>
              <a:srgbClr val="50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Rectangle 14"/>
            <p:cNvSpPr>
              <a:spLocks noChangeArrowheads="1"/>
            </p:cNvSpPr>
            <p:nvPr userDrawn="1"/>
          </p:nvSpPr>
          <p:spPr bwMode="auto">
            <a:xfrm>
              <a:off x="2938" y="1929"/>
              <a:ext cx="526" cy="526"/>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Rectangle 15"/>
            <p:cNvSpPr>
              <a:spLocks noChangeArrowheads="1"/>
            </p:cNvSpPr>
            <p:nvPr userDrawn="1"/>
          </p:nvSpPr>
          <p:spPr bwMode="auto">
            <a:xfrm>
              <a:off x="2334" y="1327"/>
              <a:ext cx="526" cy="526"/>
            </a:xfrm>
            <a:prstGeom prst="rect">
              <a:avLst/>
            </a:prstGeom>
            <a:solidFill>
              <a:srgbClr val="FF6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Rectangle 16"/>
            <p:cNvSpPr>
              <a:spLocks noChangeArrowheads="1"/>
            </p:cNvSpPr>
            <p:nvPr userDrawn="1"/>
          </p:nvSpPr>
          <p:spPr bwMode="auto">
            <a:xfrm>
              <a:off x="2938" y="1327"/>
              <a:ext cx="526" cy="526"/>
            </a:xfrm>
            <a:prstGeom prst="rect">
              <a:avLst/>
            </a:prstGeom>
            <a:solidFill>
              <a:srgbClr val="FFC81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Rectangle 17"/>
            <p:cNvSpPr>
              <a:spLocks noChangeArrowheads="1"/>
            </p:cNvSpPr>
            <p:nvPr userDrawn="1"/>
          </p:nvSpPr>
          <p:spPr bwMode="auto">
            <a:xfrm>
              <a:off x="3554" y="737"/>
              <a:ext cx="526" cy="526"/>
            </a:xfrm>
            <a:prstGeom prst="rect">
              <a:avLst/>
            </a:prstGeom>
            <a:solidFill>
              <a:srgbClr val="00F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Rectangle 18"/>
            <p:cNvSpPr>
              <a:spLocks noChangeArrowheads="1"/>
            </p:cNvSpPr>
            <p:nvPr userDrawn="1"/>
          </p:nvSpPr>
          <p:spPr bwMode="auto">
            <a:xfrm>
              <a:off x="3554" y="2530"/>
              <a:ext cx="526" cy="526"/>
            </a:xfrm>
            <a:prstGeom prst="rect">
              <a:avLst/>
            </a:prstGeom>
            <a:solidFill>
              <a:srgbClr val="E906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Rectangle 19"/>
            <p:cNvSpPr>
              <a:spLocks noChangeArrowheads="1"/>
            </p:cNvSpPr>
            <p:nvPr userDrawn="1"/>
          </p:nvSpPr>
          <p:spPr bwMode="auto">
            <a:xfrm>
              <a:off x="3554" y="1929"/>
              <a:ext cx="526" cy="526"/>
            </a:xfrm>
            <a:prstGeom prst="rect">
              <a:avLst/>
            </a:prstGeom>
            <a:solidFill>
              <a:srgbClr val="DBFD1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Rectangle 20"/>
            <p:cNvSpPr>
              <a:spLocks noChangeArrowheads="1"/>
            </p:cNvSpPr>
            <p:nvPr userDrawn="1"/>
          </p:nvSpPr>
          <p:spPr bwMode="auto">
            <a:xfrm>
              <a:off x="3554" y="1327"/>
              <a:ext cx="526" cy="526"/>
            </a:xfrm>
            <a:prstGeom prst="rect">
              <a:avLst/>
            </a:prstGeom>
            <a:solidFill>
              <a:srgbClr val="FFE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9" name="Rectangle 21"/>
            <p:cNvSpPr>
              <a:spLocks noChangeArrowheads="1"/>
            </p:cNvSpPr>
            <p:nvPr userDrawn="1"/>
          </p:nvSpPr>
          <p:spPr bwMode="auto">
            <a:xfrm>
              <a:off x="816" y="840"/>
              <a:ext cx="8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F</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0" name="Rectangle 22"/>
            <p:cNvSpPr>
              <a:spLocks noChangeArrowheads="1"/>
            </p:cNvSpPr>
            <p:nvPr userDrawn="1"/>
          </p:nvSpPr>
          <p:spPr bwMode="auto">
            <a:xfrm>
              <a:off x="896" y="840"/>
              <a:ext cx="21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OC</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1" name="Rectangle 23"/>
            <p:cNvSpPr>
              <a:spLocks noChangeArrowheads="1"/>
            </p:cNvSpPr>
            <p:nvPr userDrawn="1"/>
          </p:nvSpPr>
          <p:spPr bwMode="auto">
            <a:xfrm>
              <a:off x="1113" y="840"/>
              <a:ext cx="10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U</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2" name="Rectangle 24"/>
            <p:cNvSpPr>
              <a:spLocks noChangeArrowheads="1"/>
            </p:cNvSpPr>
            <p:nvPr userDrawn="1"/>
          </p:nvSpPr>
          <p:spPr bwMode="auto">
            <a:xfrm>
              <a:off x="1219" y="840"/>
              <a:ext cx="33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S ON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3" name="Rectangle 25"/>
            <p:cNvSpPr>
              <a:spLocks noChangeArrowheads="1"/>
            </p:cNvSpPr>
            <p:nvPr userDrawn="1"/>
          </p:nvSpPr>
          <p:spPr bwMode="auto">
            <a:xfrm>
              <a:off x="816" y="964"/>
              <a:ext cx="9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Y</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4" name="Rectangle 26"/>
            <p:cNvSpPr>
              <a:spLocks noChangeArrowheads="1"/>
            </p:cNvSpPr>
            <p:nvPr userDrawn="1"/>
          </p:nvSpPr>
          <p:spPr bwMode="auto">
            <a:xfrm>
              <a:off x="903" y="964"/>
              <a:ext cx="22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OU</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5" name="Rectangle 27"/>
            <p:cNvSpPr>
              <a:spLocks noChangeArrowheads="1"/>
            </p:cNvSpPr>
            <p:nvPr userDrawn="1"/>
          </p:nvSpPr>
          <p:spPr bwMode="auto">
            <a:xfrm>
              <a:off x="1122" y="964"/>
              <a:ext cx="9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R</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6" name="Rectangle 28"/>
            <p:cNvSpPr>
              <a:spLocks noChangeArrowheads="1"/>
            </p:cNvSpPr>
            <p:nvPr userDrawn="1"/>
          </p:nvSpPr>
          <p:spPr bwMode="auto">
            <a:xfrm>
              <a:off x="1219" y="964"/>
              <a:ext cx="33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SELF</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7" name="Rectangle 29"/>
            <p:cNvSpPr>
              <a:spLocks noChangeArrowheads="1"/>
            </p:cNvSpPr>
            <p:nvPr userDrawn="1"/>
          </p:nvSpPr>
          <p:spPr bwMode="auto">
            <a:xfrm>
              <a:off x="816" y="1431"/>
              <a:ext cx="8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F</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8" name="Rectangle 30"/>
            <p:cNvSpPr>
              <a:spLocks noChangeArrowheads="1"/>
            </p:cNvSpPr>
            <p:nvPr userDrawn="1"/>
          </p:nvSpPr>
          <p:spPr bwMode="auto">
            <a:xfrm>
              <a:off x="896" y="1431"/>
              <a:ext cx="21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OC</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9" name="Rectangle 31"/>
            <p:cNvSpPr>
              <a:spLocks noChangeArrowheads="1"/>
            </p:cNvSpPr>
            <p:nvPr userDrawn="1"/>
          </p:nvSpPr>
          <p:spPr bwMode="auto">
            <a:xfrm>
              <a:off x="1113" y="1431"/>
              <a:ext cx="10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U</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0" name="Rectangle 32"/>
            <p:cNvSpPr>
              <a:spLocks noChangeArrowheads="1"/>
            </p:cNvSpPr>
            <p:nvPr userDrawn="1"/>
          </p:nvSpPr>
          <p:spPr bwMode="auto">
            <a:xfrm>
              <a:off x="1219" y="1431"/>
              <a:ext cx="33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S ON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1" name="Rectangle 33"/>
            <p:cNvSpPr>
              <a:spLocks noChangeArrowheads="1"/>
            </p:cNvSpPr>
            <p:nvPr userDrawn="1"/>
          </p:nvSpPr>
          <p:spPr bwMode="auto">
            <a:xfrm>
              <a:off x="816" y="1554"/>
              <a:ext cx="9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Y</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24" name="Rectangle 34"/>
            <p:cNvSpPr>
              <a:spLocks noChangeArrowheads="1"/>
            </p:cNvSpPr>
            <p:nvPr userDrawn="1"/>
          </p:nvSpPr>
          <p:spPr bwMode="auto">
            <a:xfrm>
              <a:off x="903" y="1554"/>
              <a:ext cx="75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OUR TEAM</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25" name="Rectangle 35"/>
            <p:cNvSpPr>
              <a:spLocks noChangeArrowheads="1"/>
            </p:cNvSpPr>
            <p:nvPr userDrawn="1"/>
          </p:nvSpPr>
          <p:spPr bwMode="auto">
            <a:xfrm>
              <a:off x="816" y="2032"/>
              <a:ext cx="8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26" name="Rectangle 36"/>
            <p:cNvSpPr>
              <a:spLocks noChangeArrowheads="1"/>
            </p:cNvSpPr>
            <p:nvPr userDrawn="1"/>
          </p:nvSpPr>
          <p:spPr bwMode="auto">
            <a:xfrm>
              <a:off x="895" y="2032"/>
              <a:ext cx="29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AKE</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27" name="Rectangle 37"/>
            <p:cNvSpPr>
              <a:spLocks noChangeArrowheads="1"/>
            </p:cNvSpPr>
            <p:nvPr userDrawn="1"/>
          </p:nvSpPr>
          <p:spPr bwMode="auto">
            <a:xfrm>
              <a:off x="1214" y="2032"/>
              <a:ext cx="10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A</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28" name="Rectangle 38"/>
            <p:cNvSpPr>
              <a:spLocks noChangeArrowheads="1"/>
            </p:cNvSpPr>
            <p:nvPr userDrawn="1"/>
          </p:nvSpPr>
          <p:spPr bwMode="auto">
            <a:xfrm>
              <a:off x="1314" y="2032"/>
              <a:ext cx="10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C</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33" name="Rectangle 39"/>
            <p:cNvSpPr>
              <a:spLocks noChangeArrowheads="1"/>
            </p:cNvSpPr>
            <p:nvPr userDrawn="1"/>
          </p:nvSpPr>
          <p:spPr bwMode="auto">
            <a:xfrm>
              <a:off x="1417" y="2032"/>
              <a:ext cx="44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TIONS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34" name="Rectangle 40"/>
            <p:cNvSpPr>
              <a:spLocks noChangeArrowheads="1"/>
            </p:cNvSpPr>
            <p:nvPr userDrawn="1"/>
          </p:nvSpPr>
          <p:spPr bwMode="auto">
            <a:xfrm>
              <a:off x="816" y="2156"/>
              <a:ext cx="8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35" name="Rectangle 41"/>
            <p:cNvSpPr>
              <a:spLocks noChangeArrowheads="1"/>
            </p:cNvSpPr>
            <p:nvPr userDrawn="1"/>
          </p:nvSpPr>
          <p:spPr bwMode="auto">
            <a:xfrm>
              <a:off x="900" y="2156"/>
              <a:ext cx="24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 G</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36" name="Rectangle 42"/>
            <p:cNvSpPr>
              <a:spLocks noChangeArrowheads="1"/>
            </p:cNvSpPr>
            <p:nvPr userDrawn="1"/>
          </p:nvSpPr>
          <p:spPr bwMode="auto">
            <a:xfrm>
              <a:off x="1148" y="2156"/>
              <a:ext cx="9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R</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37" name="Rectangle 43"/>
            <p:cNvSpPr>
              <a:spLocks noChangeArrowheads="1"/>
            </p:cNvSpPr>
            <p:nvPr userDrawn="1"/>
          </p:nvSpPr>
          <p:spPr bwMode="auto">
            <a:xfrm>
              <a:off x="1244" y="2156"/>
              <a:ext cx="11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38" name="Rectangle 44"/>
            <p:cNvSpPr>
              <a:spLocks noChangeArrowheads="1"/>
            </p:cNvSpPr>
            <p:nvPr userDrawn="1"/>
          </p:nvSpPr>
          <p:spPr bwMode="auto">
            <a:xfrm>
              <a:off x="1353" y="2156"/>
              <a:ext cx="13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W</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39" name="Rectangle 45"/>
            <p:cNvSpPr>
              <a:spLocks noChangeArrowheads="1"/>
            </p:cNvSpPr>
            <p:nvPr userDrawn="1"/>
          </p:nvSpPr>
          <p:spPr bwMode="auto">
            <a:xfrm>
              <a:off x="816" y="2634"/>
              <a:ext cx="35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FEED</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0" name="Rectangle 46"/>
            <p:cNvSpPr>
              <a:spLocks noChangeArrowheads="1"/>
            </p:cNvSpPr>
            <p:nvPr userDrawn="1"/>
          </p:nvSpPr>
          <p:spPr bwMode="auto">
            <a:xfrm>
              <a:off x="1172" y="2634"/>
              <a:ext cx="9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B</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1" name="Rectangle 47"/>
            <p:cNvSpPr>
              <a:spLocks noChangeArrowheads="1"/>
            </p:cNvSpPr>
            <p:nvPr userDrawn="1"/>
          </p:nvSpPr>
          <p:spPr bwMode="auto">
            <a:xfrm>
              <a:off x="1265" y="2634"/>
              <a:ext cx="10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A</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2" name="Rectangle 48"/>
            <p:cNvSpPr>
              <a:spLocks noChangeArrowheads="1"/>
            </p:cNvSpPr>
            <p:nvPr userDrawn="1"/>
          </p:nvSpPr>
          <p:spPr bwMode="auto">
            <a:xfrm>
              <a:off x="1364" y="2634"/>
              <a:ext cx="10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C</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3" name="Rectangle 49"/>
            <p:cNvSpPr>
              <a:spLocks noChangeArrowheads="1"/>
            </p:cNvSpPr>
            <p:nvPr userDrawn="1"/>
          </p:nvSpPr>
          <p:spPr bwMode="auto">
            <a:xfrm>
              <a:off x="1469" y="2634"/>
              <a:ext cx="10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K</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4" name="Rectangle 50"/>
            <p:cNvSpPr>
              <a:spLocks noChangeArrowheads="1"/>
            </p:cNvSpPr>
            <p:nvPr userDrawn="1"/>
          </p:nvSpPr>
          <p:spPr bwMode="auto">
            <a:xfrm>
              <a:off x="1564" y="2634"/>
              <a:ext cx="8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5" name="Rectangle 51"/>
            <p:cNvSpPr>
              <a:spLocks noChangeArrowheads="1"/>
            </p:cNvSpPr>
            <p:nvPr userDrawn="1"/>
          </p:nvSpPr>
          <p:spPr bwMode="auto">
            <a:xfrm>
              <a:off x="816" y="2758"/>
              <a:ext cx="106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ONGOING CON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6" name="Rectangle 52"/>
            <p:cNvSpPr>
              <a:spLocks noChangeArrowheads="1"/>
            </p:cNvSpPr>
            <p:nvPr userDrawn="1"/>
          </p:nvSpPr>
          <p:spPr bwMode="auto">
            <a:xfrm>
              <a:off x="1877" y="2758"/>
              <a:ext cx="10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V</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7" name="Rectangle 53"/>
            <p:cNvSpPr>
              <a:spLocks noChangeArrowheads="1"/>
            </p:cNvSpPr>
            <p:nvPr userDrawn="1"/>
          </p:nvSpPr>
          <p:spPr bwMode="auto">
            <a:xfrm>
              <a:off x="1974" y="2758"/>
              <a:ext cx="11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158359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17942754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only black">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7" name="Rectangle 6"/>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3344241212"/>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2_Title only black">
    <p:bg>
      <p:bgPr>
        <a:solidFill>
          <a:srgbClr val="2B00FF"/>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EA00"/>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3233058"/>
            <a:ext cx="4572765" cy="901617"/>
          </a:xfrm>
        </p:spPr>
        <p:txBody>
          <a:bodyPr/>
          <a:lstStyle>
            <a:lvl1pPr>
              <a:lnSpc>
                <a:spcPct val="80000"/>
              </a:lnSpc>
              <a:defRPr sz="5867" cap="all" baseline="0">
                <a:solidFill>
                  <a:schemeClr val="tx1"/>
                </a:solidFill>
              </a:defRPr>
            </a:lvl1pPr>
          </a:lstStyle>
          <a:p>
            <a:r>
              <a:rPr lang="en-US" dirty="0"/>
              <a:t>activity</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1329891417"/>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6_Title only black">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EA00"/>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3233058"/>
            <a:ext cx="4572765" cy="901617"/>
          </a:xfrm>
        </p:spPr>
        <p:txBody>
          <a:bodyPr/>
          <a:lstStyle>
            <a:lvl1pPr>
              <a:lnSpc>
                <a:spcPct val="80000"/>
              </a:lnSpc>
              <a:defRPr sz="5867" cap="all" baseline="0">
                <a:solidFill>
                  <a:schemeClr val="tx1"/>
                </a:solidFill>
              </a:defRPr>
            </a:lvl1pPr>
          </a:lstStyle>
          <a:p>
            <a:r>
              <a:rPr lang="en-US" dirty="0"/>
              <a:t>activity</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4161314955"/>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Title only black">
    <p:bg>
      <p:bgPr>
        <a:solidFill>
          <a:schemeClr val="tx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3"/>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3233058"/>
            <a:ext cx="4572765" cy="901617"/>
          </a:xfrm>
        </p:spPr>
        <p:txBody>
          <a:bodyPr/>
          <a:lstStyle>
            <a:lvl1pPr>
              <a:lnSpc>
                <a:spcPct val="80000"/>
              </a:lnSpc>
              <a:defRPr sz="5867" cap="all" baseline="0">
                <a:solidFill>
                  <a:schemeClr val="tx1"/>
                </a:solidFill>
              </a:defRPr>
            </a:lvl1pPr>
          </a:lstStyle>
          <a:p>
            <a:r>
              <a:rPr lang="en-US" dirty="0"/>
              <a:t>debrief</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3795783572"/>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3_Title only black">
    <p:bg>
      <p:bgPr>
        <a:solidFill>
          <a:srgbClr val="A905C8"/>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EA00"/>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3233059"/>
            <a:ext cx="5750984" cy="875339"/>
          </a:xfrm>
        </p:spPr>
        <p:txBody>
          <a:bodyPr/>
          <a:lstStyle>
            <a:lvl1pPr>
              <a:lnSpc>
                <a:spcPct val="80000"/>
              </a:lnSpc>
              <a:defRPr sz="5867" cap="all" baseline="0">
                <a:solidFill>
                  <a:schemeClr val="tx1"/>
                </a:solidFill>
              </a:defRPr>
            </a:lvl1pPr>
          </a:lstStyle>
          <a:p>
            <a:r>
              <a:rPr lang="en-US" dirty="0"/>
              <a:t>discussion</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4116831086"/>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4_Title only black">
    <p:bg>
      <p:bgPr>
        <a:solidFill>
          <a:srgbClr val="50E600"/>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3"/>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2535527"/>
            <a:ext cx="5750984" cy="2270404"/>
          </a:xfrm>
        </p:spPr>
        <p:txBody>
          <a:bodyPr/>
          <a:lstStyle>
            <a:lvl1pPr>
              <a:lnSpc>
                <a:spcPct val="80000"/>
              </a:lnSpc>
              <a:defRPr sz="5867" cap="all" baseline="0">
                <a:solidFill>
                  <a:schemeClr val="tx1"/>
                </a:solidFill>
              </a:defRPr>
            </a:lvl1pPr>
          </a:lstStyle>
          <a:p>
            <a:br>
              <a:rPr lang="en-US" dirty="0"/>
            </a:br>
            <a:r>
              <a:rPr lang="en-US" dirty="0"/>
              <a:t>reflection</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929457369"/>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5_Title only black">
    <p:bg>
      <p:bgPr>
        <a:solidFill>
          <a:schemeClr val="tx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2535527"/>
            <a:ext cx="5750984" cy="2270404"/>
          </a:xfrm>
        </p:spPr>
        <p:txBody>
          <a:bodyPr/>
          <a:lstStyle>
            <a:lvl1pPr>
              <a:lnSpc>
                <a:spcPct val="80000"/>
              </a:lnSpc>
              <a:defRPr sz="5867" cap="all" baseline="0">
                <a:solidFill>
                  <a:schemeClr val="tx1"/>
                </a:solidFill>
              </a:defRPr>
            </a:lvl1pPr>
          </a:lstStyle>
          <a:p>
            <a:r>
              <a:rPr lang="en-US" dirty="0"/>
              <a:t>Section</a:t>
            </a:r>
            <a:br>
              <a:rPr lang="en-US" dirty="0"/>
            </a:br>
            <a:r>
              <a:rPr lang="en-US" dirty="0"/>
              <a:t>Summary</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2569483783"/>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35070360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Section intr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8" y="1803400"/>
            <a:ext cx="5565529" cy="1422400"/>
          </a:xfrm>
        </p:spPr>
        <p:txBody>
          <a:bodyPr/>
          <a:lstStyle>
            <a:lvl1pPr>
              <a:lnSpc>
                <a:spcPct val="80000"/>
              </a:lnSpc>
              <a:defRPr sz="5067" cap="all" baseline="0">
                <a:solidFill>
                  <a:schemeClr val="bg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lvl1pPr>
              <a:defRPr>
                <a:solidFill>
                  <a:schemeClr val="bg1"/>
                </a:solidFill>
              </a:defRPr>
            </a:lvl1pPr>
          </a:lstStyle>
          <a:p>
            <a:fld id="{0D558541-60C9-42A2-8392-FF12533A6B7A}" type="slidenum">
              <a:rPr lang="en-US" smtClean="0"/>
              <a:pPr/>
              <a:t>‹#›</a:t>
            </a:fld>
            <a:endParaRPr lang="en-US" dirty="0"/>
          </a:p>
        </p:txBody>
      </p:sp>
      <p:sp>
        <p:nvSpPr>
          <p:cNvPr id="8" name="Text Placeholder 7"/>
          <p:cNvSpPr>
            <a:spLocks noGrp="1"/>
          </p:cNvSpPr>
          <p:nvPr>
            <p:ph type="body" sz="quarter" idx="11"/>
          </p:nvPr>
        </p:nvSpPr>
        <p:spPr>
          <a:xfrm>
            <a:off x="345020" y="3327400"/>
            <a:ext cx="5565529" cy="2743200"/>
          </a:xfrm>
        </p:spPr>
        <p:txBody>
          <a:bodyPr vert="horz" lIns="0" tIns="0" rIns="0" bIns="0" rtlCol="0">
            <a:noAutofit/>
          </a:bodyPr>
          <a:lstStyle>
            <a:lvl1pPr>
              <a:defRPr lang="en-US"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9"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7607508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Section intr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8" y="1803400"/>
            <a:ext cx="5565529" cy="1422400"/>
          </a:xfrm>
        </p:spPr>
        <p:txBody>
          <a:bodyPr/>
          <a:lstStyle>
            <a:lvl1pPr>
              <a:lnSpc>
                <a:spcPct val="80000"/>
              </a:lnSpc>
              <a:defRPr sz="5067" cap="all" baseline="0">
                <a:solidFill>
                  <a:schemeClr val="bg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lvl1pPr>
              <a:defRPr>
                <a:solidFill>
                  <a:schemeClr val="bg1"/>
                </a:solidFill>
              </a:defRPr>
            </a:lvl1pPr>
          </a:lstStyle>
          <a:p>
            <a:fld id="{0D558541-60C9-42A2-8392-FF12533A6B7A}" type="slidenum">
              <a:rPr lang="en-US" smtClean="0"/>
              <a:pPr/>
              <a:t>‹#›</a:t>
            </a:fld>
            <a:endParaRPr lang="en-US" dirty="0"/>
          </a:p>
        </p:txBody>
      </p:sp>
      <p:sp>
        <p:nvSpPr>
          <p:cNvPr id="8" name="Text Placeholder 7"/>
          <p:cNvSpPr>
            <a:spLocks noGrp="1"/>
          </p:cNvSpPr>
          <p:nvPr>
            <p:ph type="body" sz="quarter" idx="11"/>
          </p:nvPr>
        </p:nvSpPr>
        <p:spPr>
          <a:xfrm>
            <a:off x="345020" y="3327400"/>
            <a:ext cx="5565529" cy="2743200"/>
          </a:xfrm>
        </p:spPr>
        <p:txBody>
          <a:bodyPr vert="horz" lIns="0" tIns="0" rIns="0" bIns="0" rtlCol="0">
            <a:noAutofit/>
          </a:bodyPr>
          <a:lstStyle>
            <a:lvl1pPr>
              <a:defRPr lang="en-US"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9"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4114559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30783902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7_Title only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2535527"/>
            <a:ext cx="5750984" cy="2270404"/>
          </a:xfrm>
        </p:spPr>
        <p:txBody>
          <a:bodyPr/>
          <a:lstStyle>
            <a:lvl1pPr>
              <a:lnSpc>
                <a:spcPct val="80000"/>
              </a:lnSpc>
              <a:defRPr sz="5867" cap="all" baseline="0">
                <a:solidFill>
                  <a:schemeClr val="tx1"/>
                </a:solidFill>
              </a:defRPr>
            </a:lvl1pPr>
          </a:lstStyle>
          <a:p>
            <a:r>
              <a:rPr lang="en-US" dirty="0"/>
              <a:t>Section</a:t>
            </a:r>
            <a:br>
              <a:rPr lang="en-US" dirty="0"/>
            </a:br>
            <a:r>
              <a:rPr lang="en-US" dirty="0"/>
              <a:t>Summary</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2515839204"/>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8_Title only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2535527"/>
            <a:ext cx="5750984" cy="2270404"/>
          </a:xfrm>
        </p:spPr>
        <p:txBody>
          <a:bodyPr/>
          <a:lstStyle>
            <a:lvl1pPr>
              <a:lnSpc>
                <a:spcPct val="80000"/>
              </a:lnSpc>
              <a:defRPr sz="5867" cap="all" baseline="0">
                <a:solidFill>
                  <a:schemeClr val="tx1"/>
                </a:solidFill>
              </a:defRPr>
            </a:lvl1pPr>
          </a:lstStyle>
          <a:p>
            <a:r>
              <a:rPr lang="en-US" dirty="0"/>
              <a:t>Section</a:t>
            </a:r>
            <a:br>
              <a:rPr lang="en-US" dirty="0"/>
            </a:br>
            <a:r>
              <a:rPr lang="en-US" dirty="0"/>
              <a:t>Summary</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1355019354"/>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9_Title only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2535527"/>
            <a:ext cx="5750984" cy="2270404"/>
          </a:xfrm>
        </p:spPr>
        <p:txBody>
          <a:bodyPr/>
          <a:lstStyle>
            <a:lvl1pPr>
              <a:lnSpc>
                <a:spcPct val="80000"/>
              </a:lnSpc>
              <a:defRPr sz="5867" cap="all" baseline="0">
                <a:solidFill>
                  <a:schemeClr val="tx1"/>
                </a:solidFill>
              </a:defRPr>
            </a:lvl1pPr>
          </a:lstStyle>
          <a:p>
            <a:r>
              <a:rPr lang="en-US" dirty="0"/>
              <a:t>Section</a:t>
            </a:r>
            <a:br>
              <a:rPr lang="en-US" dirty="0"/>
            </a:br>
            <a:r>
              <a:rPr lang="en-US" dirty="0"/>
              <a:t>Summary</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4002309648"/>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AE7C91-98B9-414B-AAD4-5629D5A58CFD}" type="datetimeFigureOut">
              <a:rPr lang="en-US" smtClean="0"/>
              <a:t>25-Jan-18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7F53DBB-5648-43A0-8B09-AD9E34A61DBC}" type="slidenum">
              <a:rPr lang="en-US" smtClean="0"/>
              <a:t>‹#›</a:t>
            </a:fld>
            <a:endParaRPr lang="en-US" dirty="0"/>
          </a:p>
        </p:txBody>
      </p:sp>
    </p:spTree>
    <p:extLst>
      <p:ext uri="{BB962C8B-B14F-4D97-AF65-F5344CB8AC3E}">
        <p14:creationId xmlns:p14="http://schemas.microsoft.com/office/powerpoint/2010/main" val="12112963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0D3F939-6E70-2443-80F9-893D30A4483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52893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340B76B-58A6-4119-8909-D64697448905}" type="datetimeFigureOut">
              <a:rPr lang="en-US" smtClean="0"/>
              <a:t>25-Jan-18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5602394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40B76B-58A6-4119-8909-D64697448905}" type="datetimeFigureOut">
              <a:rPr lang="en-US" smtClean="0"/>
              <a:t>25-Jan-18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21924334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0B76B-58A6-4119-8909-D64697448905}" type="datetimeFigureOut">
              <a:rPr lang="en-US" smtClean="0"/>
              <a:t>25-Jan-18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41207679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40B76B-58A6-4119-8909-D64697448905}" type="datetimeFigureOut">
              <a:rPr lang="en-US" smtClean="0"/>
              <a:t>25-Jan-18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33668903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340B76B-58A6-4119-8909-D64697448905}" type="datetimeFigureOut">
              <a:rPr lang="en-US" smtClean="0"/>
              <a:t>25-Jan-18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1713246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9788515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40B76B-58A6-4119-8909-D64697448905}" type="datetimeFigureOut">
              <a:rPr lang="en-US" smtClean="0"/>
              <a:t>25-Jan-18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29135451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0B76B-58A6-4119-8909-D64697448905}" type="datetimeFigureOut">
              <a:rPr lang="en-US" smtClean="0"/>
              <a:t>25-Jan-18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26816915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40B76B-58A6-4119-8909-D64697448905}" type="datetimeFigureOut">
              <a:rPr lang="en-US" smtClean="0"/>
              <a:t>25-Jan-18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246049412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40B76B-58A6-4119-8909-D64697448905}" type="datetimeFigureOut">
              <a:rPr lang="en-US" smtClean="0"/>
              <a:t>25-Jan-18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22572397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40B76B-58A6-4119-8909-D64697448905}" type="datetimeFigureOut">
              <a:rPr lang="en-US" smtClean="0"/>
              <a:t>25-Jan-18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11560766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40B76B-58A6-4119-8909-D64697448905}" type="datetimeFigureOut">
              <a:rPr lang="en-US" smtClean="0"/>
              <a:t>25-Jan-18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15010166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Master: Dar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flipH="1">
            <a:off x="-1" y="0"/>
            <a:ext cx="12192001" cy="6858000"/>
          </a:xfrm>
          <a:prstGeom prst="rect">
            <a:avLst/>
          </a:prstGeom>
        </p:spPr>
      </p:pic>
      <p:sp>
        <p:nvSpPr>
          <p:cNvPr id="5" name="Rectangle 4"/>
          <p:cNvSpPr/>
          <p:nvPr userDrawn="1"/>
        </p:nvSpPr>
        <p:spPr>
          <a:xfrm>
            <a:off x="0" y="0"/>
            <a:ext cx="12192000" cy="6875362"/>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Rectangle 10"/>
          <p:cNvSpPr/>
          <p:nvPr userDrawn="1"/>
        </p:nvSpPr>
        <p:spPr>
          <a:xfrm>
            <a:off x="0" y="0"/>
            <a:ext cx="12192000" cy="6874924"/>
          </a:xfrm>
          <a:prstGeom prst="rect">
            <a:avLst/>
          </a:prstGeom>
          <a:gradFill>
            <a:gsLst>
              <a:gs pos="0">
                <a:schemeClr val="bg1">
                  <a:alpha val="48000"/>
                  <a:lumMod val="20000"/>
                  <a:lumOff val="80000"/>
                </a:schemeClr>
              </a:gs>
              <a:gs pos="100000">
                <a:schemeClr val="bg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ctrTitle" hasCustomPrompt="1"/>
          </p:nvPr>
        </p:nvSpPr>
        <p:spPr>
          <a:xfrm>
            <a:off x="381000" y="457200"/>
            <a:ext cx="11420855" cy="1984248"/>
          </a:xfrm>
        </p:spPr>
        <p:txBody>
          <a:bodyPr lIns="0" tIns="0" rIns="0" bIns="0" anchor="t" anchorCtr="0">
            <a:noAutofit/>
          </a:bodyPr>
          <a:lstStyle>
            <a:lvl1pPr algn="l">
              <a:lnSpc>
                <a:spcPct val="80000"/>
              </a:lnSpc>
              <a:defRPr sz="5400">
                <a:solidFill>
                  <a:schemeClr val="tx1"/>
                </a:solidFill>
              </a:defRPr>
            </a:lvl1pPr>
          </a:lstStyle>
          <a:p>
            <a:r>
              <a:rPr lang="en-US" dirty="0"/>
              <a:t>Click to edit title</a:t>
            </a:r>
          </a:p>
        </p:txBody>
      </p:sp>
      <p:sp>
        <p:nvSpPr>
          <p:cNvPr id="4" name="Text Placeholder 3"/>
          <p:cNvSpPr>
            <a:spLocks noGrp="1"/>
          </p:cNvSpPr>
          <p:nvPr>
            <p:ph type="body" sz="quarter" idx="10" hasCustomPrompt="1"/>
          </p:nvPr>
        </p:nvSpPr>
        <p:spPr>
          <a:xfrm>
            <a:off x="380999" y="2587625"/>
            <a:ext cx="11420577" cy="549275"/>
          </a:xfrm>
        </p:spPr>
        <p:txBody>
          <a:bodyPr lIns="0" tIns="0" rIns="0" bIns="0">
            <a:normAutofit/>
          </a:bodyPr>
          <a:lstStyle>
            <a:lvl1pPr algn="l">
              <a:defRPr sz="2800" b="1" cap="all" baseline="0">
                <a:latin typeface="+mj-lt"/>
              </a:defRPr>
            </a:lvl1pPr>
          </a:lstStyle>
          <a:p>
            <a:pPr lvl="0"/>
            <a:r>
              <a:rPr lang="en-US" dirty="0"/>
              <a:t>Click to edit subtitle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36864" y="456762"/>
            <a:ext cx="3319100" cy="578475"/>
          </a:xfrm>
          <a:prstGeom prst="rect">
            <a:avLst/>
          </a:prstGeom>
        </p:spPr>
      </p:pic>
    </p:spTree>
    <p:extLst>
      <p:ext uri="{BB962C8B-B14F-4D97-AF65-F5344CB8AC3E}">
        <p14:creationId xmlns:p14="http://schemas.microsoft.com/office/powerpoint/2010/main" val="4055032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381000" y="1014986"/>
            <a:ext cx="11430000" cy="395908"/>
          </a:xfrm>
          <a:prstGeom prst="rect">
            <a:avLst/>
          </a:prstGeom>
        </p:spPr>
        <p:txBody>
          <a:bodyPr lIns="0">
            <a:noAutofit/>
          </a:bodyPr>
          <a:lstStyle>
            <a:lvl1pPr marL="0" indent="0">
              <a:spcBef>
                <a:spcPts val="0"/>
              </a:spcBef>
              <a:buNone/>
              <a:defRPr sz="2000" b="1">
                <a:solidFill>
                  <a:schemeClr val="accent5">
                    <a:lumMod val="75000"/>
                  </a:schemeClr>
                </a:solidFill>
                <a:latin typeface="+mn-lt"/>
              </a:defRPr>
            </a:lvl1pPr>
            <a:lvl2pPr>
              <a:defRPr sz="3499"/>
            </a:lvl2pPr>
            <a:lvl3pPr>
              <a:defRPr sz="3199"/>
            </a:lvl3pPr>
            <a:lvl4pPr>
              <a:defRPr sz="2899"/>
            </a:lvl4pPr>
            <a:lvl5pPr>
              <a:defRPr sz="2699"/>
            </a:lvl5pPr>
          </a:lstStyle>
          <a:p>
            <a:pPr lvl="0"/>
            <a:r>
              <a:rPr lang="en-US" dirty="0"/>
              <a:t>Click to edit Master text styles</a:t>
            </a:r>
          </a:p>
        </p:txBody>
      </p:sp>
      <p:sp>
        <p:nvSpPr>
          <p:cNvPr id="8" name="Content Placeholder 7"/>
          <p:cNvSpPr>
            <a:spLocks noGrp="1"/>
          </p:cNvSpPr>
          <p:nvPr>
            <p:ph sz="quarter" idx="11"/>
          </p:nvPr>
        </p:nvSpPr>
        <p:spPr>
          <a:xfrm>
            <a:off x="381000" y="1410894"/>
            <a:ext cx="11430000" cy="5053914"/>
          </a:xfrm>
        </p:spPr>
        <p:txBody>
          <a:bodyPr/>
          <a:lstStyle>
            <a:lvl1pPr marL="0" indent="0">
              <a:defRPr b="0">
                <a:solidFill>
                  <a:schemeClr val="tx1"/>
                </a:solidFill>
                <a:latin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p:nvPr>
        </p:nvSpPr>
        <p:spPr>
          <a:xfrm>
            <a:off x="381000" y="2"/>
            <a:ext cx="11430000" cy="1014984"/>
          </a:xfrm>
        </p:spPr>
        <p:txBody>
          <a:bodyPr/>
          <a:lstStyle/>
          <a:p>
            <a:r>
              <a:rPr lang="en-US" dirty="0"/>
              <a:t>Click to edit Master title style</a:t>
            </a:r>
            <a:endParaRPr lang="en-AU" dirty="0"/>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 2017 Accenture  All rights reserved.</a:t>
            </a:r>
          </a:p>
        </p:txBody>
      </p:sp>
      <p:sp>
        <p:nvSpPr>
          <p:cNvPr id="9"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392077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lide">
    <p:spTree>
      <p:nvGrpSpPr>
        <p:cNvPr id="1" name=""/>
        <p:cNvGrpSpPr/>
        <p:nvPr/>
      </p:nvGrpSpPr>
      <p:grpSpPr>
        <a:xfrm>
          <a:off x="0" y="0"/>
          <a:ext cx="0" cy="0"/>
          <a:chOff x="0" y="0"/>
          <a:chExt cx="0" cy="0"/>
        </a:xfrm>
      </p:grpSpPr>
      <p:sp>
        <p:nvSpPr>
          <p:cNvPr id="6" name="Title 5"/>
          <p:cNvSpPr>
            <a:spLocks noGrp="1"/>
          </p:cNvSpPr>
          <p:nvPr>
            <p:ph type="title"/>
          </p:nvPr>
        </p:nvSpPr>
        <p:spPr>
          <a:xfrm>
            <a:off x="381000" y="0"/>
            <a:ext cx="11430000" cy="1014984"/>
          </a:xfrm>
        </p:spPr>
        <p:txBody>
          <a:bodyPr/>
          <a:lstStyle/>
          <a:p>
            <a:r>
              <a:rPr lang="en-US" dirty="0"/>
              <a:t>Click to edit Master title style</a:t>
            </a:r>
            <a:endParaRPr lang="en-AU" dirty="0"/>
          </a:p>
        </p:txBody>
      </p:sp>
      <p:sp>
        <p:nvSpPr>
          <p:cNvPr id="10" name="Content Placeholder 9"/>
          <p:cNvSpPr>
            <a:spLocks noGrp="1"/>
          </p:cNvSpPr>
          <p:nvPr>
            <p:ph sz="quarter" idx="14"/>
          </p:nvPr>
        </p:nvSpPr>
        <p:spPr>
          <a:xfrm>
            <a:off x="381000" y="1014984"/>
            <a:ext cx="11430000" cy="5376672"/>
          </a:xfrm>
        </p:spPr>
        <p:txBody>
          <a:bodyPr/>
          <a:lstStyle>
            <a:lvl1pPr marL="0" indent="0">
              <a:defRPr>
                <a:solidFill>
                  <a:schemeClr val="tx1"/>
                </a:solidFill>
                <a:latin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 2017 Accenture  All rights reserved.</a:t>
            </a:r>
          </a:p>
        </p:txBody>
      </p:sp>
      <p:sp>
        <p:nvSpPr>
          <p:cNvPr id="8"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633048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5" name="Title 4"/>
          <p:cNvSpPr>
            <a:spLocks noGrp="1"/>
          </p:cNvSpPr>
          <p:nvPr>
            <p:ph type="title"/>
          </p:nvPr>
        </p:nvSpPr>
        <p:spPr>
          <a:xfrm>
            <a:off x="381000" y="1"/>
            <a:ext cx="11430000" cy="1014983"/>
          </a:xfrm>
        </p:spPr>
        <p:txBody>
          <a:bodyPr/>
          <a:lstStyle/>
          <a:p>
            <a:r>
              <a:rPr lang="en-US" dirty="0"/>
              <a:t>Click to edit Master title style</a:t>
            </a:r>
            <a:endParaRPr lang="en-AU" dirty="0"/>
          </a:p>
        </p:txBody>
      </p:sp>
      <p:sp>
        <p:nvSpPr>
          <p:cNvPr id="6" name="Text Placeholder 16"/>
          <p:cNvSpPr>
            <a:spLocks noGrp="1"/>
          </p:cNvSpPr>
          <p:nvPr>
            <p:ph type="body" sz="quarter" idx="10"/>
          </p:nvPr>
        </p:nvSpPr>
        <p:spPr>
          <a:xfrm>
            <a:off x="381000" y="1014984"/>
            <a:ext cx="11430000" cy="395908"/>
          </a:xfrm>
          <a:prstGeom prst="rect">
            <a:avLst/>
          </a:prstGeom>
        </p:spPr>
        <p:txBody>
          <a:bodyPr lIns="0">
            <a:noAutofit/>
          </a:bodyPr>
          <a:lstStyle>
            <a:lvl1pPr marL="0" indent="0">
              <a:spcBef>
                <a:spcPts val="0"/>
              </a:spcBef>
              <a:buNone/>
              <a:defRPr sz="2000" b="1">
                <a:solidFill>
                  <a:schemeClr val="accent5">
                    <a:lumMod val="75000"/>
                  </a:schemeClr>
                </a:solidFill>
                <a:latin typeface="+mn-lt"/>
              </a:defRPr>
            </a:lvl1pPr>
            <a:lvl2pPr>
              <a:defRPr sz="3499"/>
            </a:lvl2pPr>
            <a:lvl3pPr>
              <a:defRPr sz="3199"/>
            </a:lvl3pPr>
            <a:lvl4pPr>
              <a:defRPr sz="2899"/>
            </a:lvl4pPr>
            <a:lvl5pPr>
              <a:defRPr sz="2699"/>
            </a:lvl5pPr>
          </a:lstStyle>
          <a:p>
            <a:pPr lvl="0"/>
            <a:r>
              <a:rPr lang="en-US" dirty="0"/>
              <a:t>Click to edit Master text styles</a:t>
            </a:r>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 2017 Accenture  All rights reserved.</a:t>
            </a:r>
          </a:p>
        </p:txBody>
      </p:sp>
      <p:sp>
        <p:nvSpPr>
          <p:cNvPr id="8"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33793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237936964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4"/>
          <p:cNvSpPr>
            <a:spLocks noGrp="1"/>
          </p:cNvSpPr>
          <p:nvPr>
            <p:ph type="title"/>
          </p:nvPr>
        </p:nvSpPr>
        <p:spPr>
          <a:xfrm>
            <a:off x="381000" y="0"/>
            <a:ext cx="11430000" cy="1014984"/>
          </a:xfrm>
        </p:spPr>
        <p:txBody>
          <a:bodyPr/>
          <a:lstStyle>
            <a:lvl1pPr>
              <a:lnSpc>
                <a:spcPct val="70000"/>
              </a:lnSpc>
              <a:defRPr/>
            </a:lvl1pPr>
          </a:lstStyle>
          <a:p>
            <a:r>
              <a:rPr lang="en-US"/>
              <a:t>Click to edit Master title style</a:t>
            </a:r>
            <a:endParaRPr lang="en-AU"/>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 2017 Accenture  All rights reserved.</a:t>
            </a:r>
          </a:p>
        </p:txBody>
      </p:sp>
      <p:sp>
        <p:nvSpPr>
          <p:cNvPr id="8"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25950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 2017 Accenture  All rights reserved.</a:t>
            </a:r>
          </a:p>
        </p:txBody>
      </p:sp>
      <p:sp>
        <p:nvSpPr>
          <p:cNvPr id="7"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2333627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74" y="-1"/>
            <a:ext cx="12196574" cy="6860573"/>
          </a:xfrm>
          <a:prstGeom prst="rect">
            <a:avLst/>
          </a:prstGeom>
        </p:spPr>
      </p:pic>
      <p:sp>
        <p:nvSpPr>
          <p:cNvPr id="6" name="Rectangle 5"/>
          <p:cNvSpPr/>
          <p:nvPr userDrawn="1"/>
        </p:nvSpPr>
        <p:spPr>
          <a:xfrm>
            <a:off x="-4574" y="-1"/>
            <a:ext cx="12196574" cy="4818889"/>
          </a:xfrm>
          <a:prstGeom prst="rect">
            <a:avLst/>
          </a:prstGeom>
          <a:gradFill>
            <a:gsLst>
              <a:gs pos="0">
                <a:schemeClr val="bg1">
                  <a:alpha val="0"/>
                </a:schemeClr>
              </a:gs>
              <a:gs pos="100000">
                <a:schemeClr val="tx1">
                  <a:alpha val="57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 2017 Accenture  All rights reserved.</a:t>
            </a:r>
          </a:p>
        </p:txBody>
      </p:sp>
      <p:sp>
        <p:nvSpPr>
          <p:cNvPr id="7"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6434806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5" name="Picture 4" descr="Stocksy_txp98a5733alqH100_Large_575304.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456" y="0"/>
            <a:ext cx="12203456" cy="6859589"/>
          </a:xfrm>
          <a:prstGeom prst="rect">
            <a:avLst/>
          </a:prstGeom>
        </p:spPr>
      </p:pic>
      <p:sp>
        <p:nvSpPr>
          <p:cNvPr id="6" name="Rectangle 5"/>
          <p:cNvSpPr/>
          <p:nvPr userDrawn="1"/>
        </p:nvSpPr>
        <p:spPr>
          <a:xfrm>
            <a:off x="-11456" y="-1274"/>
            <a:ext cx="12203456" cy="6859589"/>
          </a:xfrm>
          <a:prstGeom prst="rect">
            <a:avLst/>
          </a:prstGeom>
          <a:gradFill>
            <a:gsLst>
              <a:gs pos="0">
                <a:schemeClr val="accent5">
                  <a:alpha val="76000"/>
                  <a:lumMod val="88000"/>
                </a:schemeClr>
              </a:gs>
              <a:gs pos="100000">
                <a:schemeClr val="accent4">
                  <a:alpha val="74000"/>
                  <a:lumMod val="62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solidFill>
                <a:latin typeface="+mn-lt"/>
              </a:defRPr>
            </a:lvl1pPr>
          </a:lstStyle>
          <a:p>
            <a:r>
              <a:rPr lang="en-US" dirty="0"/>
              <a:t>Copyright © 2017 Accenture  All rights reserved.</a:t>
            </a:r>
          </a:p>
        </p:txBody>
      </p:sp>
      <p:sp>
        <p:nvSpPr>
          <p:cNvPr id="7"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0705162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382"/>
            <a:ext cx="12192000" cy="6871081"/>
          </a:xfrm>
          <a:prstGeom prst="rect">
            <a:avLst/>
          </a:prstGeom>
        </p:spPr>
      </p:pic>
      <p:sp>
        <p:nvSpPr>
          <p:cNvPr id="2" name="Title 1"/>
          <p:cNvSpPr>
            <a:spLocks noGrp="1"/>
          </p:cNvSpPr>
          <p:nvPr>
            <p:ph type="ctrTitle" hasCustomPrompt="1"/>
          </p:nvPr>
        </p:nvSpPr>
        <p:spPr>
          <a:xfrm>
            <a:off x="399288" y="4306824"/>
            <a:ext cx="7269480" cy="1161492"/>
          </a:xfrm>
          <a:prstGeom prst="rect">
            <a:avLst/>
          </a:prstGeom>
        </p:spPr>
        <p:txBody>
          <a:bodyPr lIns="0" tIns="0" anchor="b" anchorCtr="0">
            <a:noAutofit/>
          </a:bodyPr>
          <a:lstStyle>
            <a:lvl1pPr algn="l">
              <a:lnSpc>
                <a:spcPct val="80000"/>
              </a:lnSpc>
              <a:defRPr sz="4400" b="0" spc="0" baseline="0">
                <a:solidFill>
                  <a:schemeClr val="tx1"/>
                </a:solidFill>
                <a:latin typeface="+mj-lt"/>
                <a:cs typeface="Arial" pitchFamily="34" charset="0"/>
              </a:defRPr>
            </a:lvl1pPr>
          </a:lstStyle>
          <a:p>
            <a:r>
              <a:rPr lang="en-US" dirty="0"/>
              <a:t>Click to edit Master title style </a:t>
            </a:r>
            <a:endParaRPr lang="en-GB" dirty="0"/>
          </a:p>
        </p:txBody>
      </p:sp>
    </p:spTree>
    <p:extLst>
      <p:ext uri="{BB962C8B-B14F-4D97-AF65-F5344CB8AC3E}">
        <p14:creationId xmlns:p14="http://schemas.microsoft.com/office/powerpoint/2010/main" val="1389034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Copyright © 2017 Accenture  All rights reserved.</a:t>
            </a:r>
          </a:p>
        </p:txBody>
      </p:sp>
      <p:sp>
        <p:nvSpPr>
          <p:cNvPr id="6" name="Slide Number Placeholder 5"/>
          <p:cNvSpPr>
            <a:spLocks noGrp="1"/>
          </p:cNvSpPr>
          <p:nvPr>
            <p:ph type="sldNum" sz="quarter" idx="12"/>
          </p:nvPr>
        </p:nvSpPr>
        <p:spPr/>
        <p:txBody>
          <a:bodyPr/>
          <a:lstStyle/>
          <a:p>
            <a:fld id="{DA01F329-B1AF-4732-9783-CEBA59ED66F5}" type="slidenum">
              <a:rPr lang="en-US" smtClean="0"/>
              <a:t>‹#›</a:t>
            </a:fld>
            <a:endParaRPr lang="en-US" dirty="0"/>
          </a:p>
        </p:txBody>
      </p:sp>
    </p:spTree>
    <p:extLst>
      <p:ext uri="{BB962C8B-B14F-4D97-AF65-F5344CB8AC3E}">
        <p14:creationId xmlns:p14="http://schemas.microsoft.com/office/powerpoint/2010/main" val="22789836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grpSp>
        <p:nvGrpSpPr>
          <p:cNvPr id="5" name="Group 4"/>
          <p:cNvGrpSpPr/>
          <p:nvPr userDrawn="1"/>
        </p:nvGrpSpPr>
        <p:grpSpPr>
          <a:xfrm>
            <a:off x="0" y="-8477"/>
            <a:ext cx="12192000" cy="6866477"/>
            <a:chOff x="0" y="-8477"/>
            <a:chExt cx="12192000" cy="6866477"/>
          </a:xfrm>
        </p:grpSpPr>
        <p:grpSp>
          <p:nvGrpSpPr>
            <p:cNvPr id="6" name="Group 5"/>
            <p:cNvGrpSpPr/>
            <p:nvPr/>
          </p:nvGrpSpPr>
          <p:grpSpPr>
            <a:xfrm>
              <a:off x="1" y="-8477"/>
              <a:ext cx="8236132" cy="5234512"/>
              <a:chOff x="1" y="-8477"/>
              <a:chExt cx="8236132" cy="5234512"/>
            </a:xfrm>
            <a:solidFill>
              <a:schemeClr val="accent3">
                <a:lumMod val="50000"/>
                <a:alpha val="82000"/>
              </a:schemeClr>
            </a:solidFill>
          </p:grpSpPr>
          <p:pic>
            <p:nvPicPr>
              <p:cNvPr id="22" name="Picture 21"/>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 y="0"/>
                <a:ext cx="8234706" cy="5226035"/>
              </a:xfrm>
              <a:custGeom>
                <a:avLst/>
                <a:gdLst>
                  <a:gd name="connsiteX0" fmla="*/ 0 w 8234706"/>
                  <a:gd name="connsiteY0" fmla="*/ 0 h 5226035"/>
                  <a:gd name="connsiteX1" fmla="*/ 8234706 w 8234706"/>
                  <a:gd name="connsiteY1" fmla="*/ 0 h 5226035"/>
                  <a:gd name="connsiteX2" fmla="*/ 0 w 8234706"/>
                  <a:gd name="connsiteY2" fmla="*/ 5226035 h 5226035"/>
                </a:gdLst>
                <a:ahLst/>
                <a:cxnLst>
                  <a:cxn ang="0">
                    <a:pos x="connsiteX0" y="connsiteY0"/>
                  </a:cxn>
                  <a:cxn ang="0">
                    <a:pos x="connsiteX1" y="connsiteY1"/>
                  </a:cxn>
                  <a:cxn ang="0">
                    <a:pos x="connsiteX2" y="connsiteY2"/>
                  </a:cxn>
                </a:cxnLst>
                <a:rect l="l" t="t" r="r" b="b"/>
                <a:pathLst>
                  <a:path w="8234706" h="5226035">
                    <a:moveTo>
                      <a:pt x="0" y="0"/>
                    </a:moveTo>
                    <a:lnTo>
                      <a:pt x="8234706" y="0"/>
                    </a:lnTo>
                    <a:lnTo>
                      <a:pt x="0" y="5226035"/>
                    </a:lnTo>
                    <a:close/>
                  </a:path>
                </a:pathLst>
              </a:custGeom>
              <a:grpFill/>
            </p:spPr>
          </p:pic>
          <p:sp>
            <p:nvSpPr>
              <p:cNvPr id="23" name="Right Triangle 41"/>
              <p:cNvSpPr/>
              <p:nvPr/>
            </p:nvSpPr>
            <p:spPr>
              <a:xfrm flipV="1">
                <a:off x="1427" y="-8477"/>
                <a:ext cx="8234706" cy="5226035"/>
              </a:xfrm>
              <a:custGeom>
                <a:avLst/>
                <a:gdLst>
                  <a:gd name="connsiteX0" fmla="*/ 0 w 5226035"/>
                  <a:gd name="connsiteY0" fmla="*/ 5226035 h 5226035"/>
                  <a:gd name="connsiteX1" fmla="*/ 0 w 5226035"/>
                  <a:gd name="connsiteY1" fmla="*/ 0 h 5226035"/>
                  <a:gd name="connsiteX2" fmla="*/ 5226035 w 5226035"/>
                  <a:gd name="connsiteY2" fmla="*/ 5226035 h 5226035"/>
                  <a:gd name="connsiteX3" fmla="*/ 0 w 5226035"/>
                  <a:gd name="connsiteY3" fmla="*/ 5226035 h 5226035"/>
                  <a:gd name="connsiteX0" fmla="*/ 0 w 8234706"/>
                  <a:gd name="connsiteY0" fmla="*/ 5226035 h 5226035"/>
                  <a:gd name="connsiteX1" fmla="*/ 0 w 8234706"/>
                  <a:gd name="connsiteY1" fmla="*/ 0 h 5226035"/>
                  <a:gd name="connsiteX2" fmla="*/ 8234706 w 8234706"/>
                  <a:gd name="connsiteY2" fmla="*/ 5226035 h 5226035"/>
                  <a:gd name="connsiteX3" fmla="*/ 0 w 8234706"/>
                  <a:gd name="connsiteY3" fmla="*/ 5226035 h 5226035"/>
                </a:gdLst>
                <a:ahLst/>
                <a:cxnLst>
                  <a:cxn ang="0">
                    <a:pos x="connsiteX0" y="connsiteY0"/>
                  </a:cxn>
                  <a:cxn ang="0">
                    <a:pos x="connsiteX1" y="connsiteY1"/>
                  </a:cxn>
                  <a:cxn ang="0">
                    <a:pos x="connsiteX2" y="connsiteY2"/>
                  </a:cxn>
                  <a:cxn ang="0">
                    <a:pos x="connsiteX3" y="connsiteY3"/>
                  </a:cxn>
                </a:cxnLst>
                <a:rect l="l" t="t" r="r" b="b"/>
                <a:pathLst>
                  <a:path w="8234706" h="5226035">
                    <a:moveTo>
                      <a:pt x="0" y="5226035"/>
                    </a:moveTo>
                    <a:lnTo>
                      <a:pt x="0" y="0"/>
                    </a:lnTo>
                    <a:lnTo>
                      <a:pt x="8234706" y="5226035"/>
                    </a:lnTo>
                    <a:lnTo>
                      <a:pt x="0" y="522603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7" name="Freeform: Shape 6"/>
            <p:cNvSpPr/>
            <p:nvPr userDrawn="1"/>
          </p:nvSpPr>
          <p:spPr>
            <a:xfrm>
              <a:off x="0" y="1"/>
              <a:ext cx="12192000" cy="6857999"/>
            </a:xfrm>
            <a:custGeom>
              <a:avLst/>
              <a:gdLst>
                <a:gd name="connsiteX0" fmla="*/ 9181229 w 12192000"/>
                <a:gd name="connsiteY0" fmla="*/ 0 h 6857999"/>
                <a:gd name="connsiteX1" fmla="*/ 12191999 w 12192000"/>
                <a:gd name="connsiteY1" fmla="*/ 0 h 6857999"/>
                <a:gd name="connsiteX2" fmla="*/ 12192000 w 12192000"/>
                <a:gd name="connsiteY2" fmla="*/ 388 h 6857999"/>
                <a:gd name="connsiteX3" fmla="*/ 12192000 w 12192000"/>
                <a:gd name="connsiteY3" fmla="*/ 6857999 h 6857999"/>
                <a:gd name="connsiteX4" fmla="*/ 0 w 12192000"/>
                <a:gd name="connsiteY4" fmla="*/ 6857999 h 6857999"/>
                <a:gd name="connsiteX5" fmla="*/ 0 w 12192000"/>
                <a:gd name="connsiteY5" fmla="*/ 583390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7999">
                  <a:moveTo>
                    <a:pt x="9181229" y="0"/>
                  </a:moveTo>
                  <a:lnTo>
                    <a:pt x="12191999" y="0"/>
                  </a:lnTo>
                  <a:lnTo>
                    <a:pt x="12192000" y="388"/>
                  </a:lnTo>
                  <a:lnTo>
                    <a:pt x="12192000" y="6857999"/>
                  </a:lnTo>
                  <a:lnTo>
                    <a:pt x="0" y="6857999"/>
                  </a:lnTo>
                  <a:lnTo>
                    <a:pt x="0" y="583390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Right Triangle 8"/>
            <p:cNvSpPr/>
            <p:nvPr/>
          </p:nvSpPr>
          <p:spPr>
            <a:xfrm flipH="1">
              <a:off x="11085870" y="5751870"/>
              <a:ext cx="1106129" cy="1106129"/>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 name="Group 9"/>
            <p:cNvGrpSpPr/>
            <p:nvPr/>
          </p:nvGrpSpPr>
          <p:grpSpPr>
            <a:xfrm>
              <a:off x="9432315" y="482790"/>
              <a:ext cx="2535622" cy="1412598"/>
              <a:chOff x="9446829" y="193596"/>
              <a:chExt cx="2535622" cy="1412598"/>
            </a:xfrm>
          </p:grpSpPr>
          <p:sp>
            <p:nvSpPr>
              <p:cNvPr id="20" name="Freeform: Shape 19"/>
              <p:cNvSpPr/>
              <p:nvPr/>
            </p:nvSpPr>
            <p:spPr>
              <a:xfrm>
                <a:off x="9446829" y="193596"/>
                <a:ext cx="2535622" cy="1186499"/>
              </a:xfrm>
              <a:custGeom>
                <a:avLst/>
                <a:gdLst>
                  <a:gd name="connsiteX0" fmla="*/ 2904848 w 3944567"/>
                  <a:gd name="connsiteY0" fmla="*/ 0 h 1845789"/>
                  <a:gd name="connsiteX1" fmla="*/ 3944567 w 3944567"/>
                  <a:gd name="connsiteY1" fmla="*/ 0 h 1845789"/>
                  <a:gd name="connsiteX2" fmla="*/ 1039720 w 3944567"/>
                  <a:gd name="connsiteY2" fmla="*/ 1845789 h 1845789"/>
                  <a:gd name="connsiteX3" fmla="*/ 0 w 3944567"/>
                  <a:gd name="connsiteY3" fmla="*/ 1845789 h 1845789"/>
                </a:gdLst>
                <a:ahLst/>
                <a:cxnLst>
                  <a:cxn ang="0">
                    <a:pos x="connsiteX0" y="connsiteY0"/>
                  </a:cxn>
                  <a:cxn ang="0">
                    <a:pos x="connsiteX1" y="connsiteY1"/>
                  </a:cxn>
                  <a:cxn ang="0">
                    <a:pos x="connsiteX2" y="connsiteY2"/>
                  </a:cxn>
                  <a:cxn ang="0">
                    <a:pos x="connsiteX3" y="connsiteY3"/>
                  </a:cxn>
                </a:cxnLst>
                <a:rect l="l" t="t" r="r" b="b"/>
                <a:pathLst>
                  <a:path w="3944567" h="1845789">
                    <a:moveTo>
                      <a:pt x="2904848" y="0"/>
                    </a:moveTo>
                    <a:lnTo>
                      <a:pt x="3944567" y="0"/>
                    </a:lnTo>
                    <a:lnTo>
                      <a:pt x="1039720" y="1845789"/>
                    </a:lnTo>
                    <a:lnTo>
                      <a:pt x="0" y="18457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21" name="Straight Connector 20"/>
              <p:cNvCxnSpPr/>
              <p:nvPr/>
            </p:nvCxnSpPr>
            <p:spPr>
              <a:xfrm flipH="1">
                <a:off x="10244137" y="678299"/>
                <a:ext cx="1368425" cy="92789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5776272" y="4357727"/>
              <a:ext cx="3668792" cy="2338643"/>
              <a:chOff x="4740843" y="4341122"/>
              <a:chExt cx="3668792" cy="2338643"/>
            </a:xfrm>
          </p:grpSpPr>
          <p:sp>
            <p:nvSpPr>
              <p:cNvPr id="16" name="Freeform: Shape 15"/>
              <p:cNvSpPr/>
              <p:nvPr/>
            </p:nvSpPr>
            <p:spPr>
              <a:xfrm rot="19617841" flipH="1">
                <a:off x="5922252" y="4341122"/>
                <a:ext cx="2487383" cy="1163927"/>
              </a:xfrm>
              <a:custGeom>
                <a:avLst/>
                <a:gdLst>
                  <a:gd name="connsiteX0" fmla="*/ 2904848 w 3944567"/>
                  <a:gd name="connsiteY0" fmla="*/ 0 h 1845789"/>
                  <a:gd name="connsiteX1" fmla="*/ 3944567 w 3944567"/>
                  <a:gd name="connsiteY1" fmla="*/ 0 h 1845789"/>
                  <a:gd name="connsiteX2" fmla="*/ 1039720 w 3944567"/>
                  <a:gd name="connsiteY2" fmla="*/ 1845789 h 1845789"/>
                  <a:gd name="connsiteX3" fmla="*/ 0 w 3944567"/>
                  <a:gd name="connsiteY3" fmla="*/ 1845789 h 1845789"/>
                </a:gdLst>
                <a:ahLst/>
                <a:cxnLst>
                  <a:cxn ang="0">
                    <a:pos x="connsiteX0" y="connsiteY0"/>
                  </a:cxn>
                  <a:cxn ang="0">
                    <a:pos x="connsiteX1" y="connsiteY1"/>
                  </a:cxn>
                  <a:cxn ang="0">
                    <a:pos x="connsiteX2" y="connsiteY2"/>
                  </a:cxn>
                  <a:cxn ang="0">
                    <a:pos x="connsiteX3" y="connsiteY3"/>
                  </a:cxn>
                </a:cxnLst>
                <a:rect l="l" t="t" r="r" b="b"/>
                <a:pathLst>
                  <a:path w="3944567" h="1845789">
                    <a:moveTo>
                      <a:pt x="2904848" y="0"/>
                    </a:moveTo>
                    <a:lnTo>
                      <a:pt x="3944567" y="0"/>
                    </a:lnTo>
                    <a:lnTo>
                      <a:pt x="1039720" y="1845789"/>
                    </a:lnTo>
                    <a:lnTo>
                      <a:pt x="0" y="1845789"/>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7" name="Group 16"/>
              <p:cNvGrpSpPr/>
              <p:nvPr/>
            </p:nvGrpSpPr>
            <p:grpSpPr>
              <a:xfrm>
                <a:off x="4740843" y="4965644"/>
                <a:ext cx="2940355" cy="1714121"/>
                <a:chOff x="4740843" y="4965644"/>
                <a:chExt cx="2940355" cy="1714121"/>
              </a:xfrm>
            </p:grpSpPr>
            <p:cxnSp>
              <p:nvCxnSpPr>
                <p:cNvPr id="18" name="Straight Connector 17"/>
                <p:cNvCxnSpPr/>
                <p:nvPr/>
              </p:nvCxnSpPr>
              <p:spPr>
                <a:xfrm flipH="1">
                  <a:off x="4740843" y="5751870"/>
                  <a:ext cx="1368425" cy="927895"/>
                </a:xfrm>
                <a:prstGeom prst="line">
                  <a:avLst/>
                </a:prstGeom>
                <a:ln w="12700">
                  <a:solidFill>
                    <a:schemeClr val="accent1">
                      <a:alpha val="46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5715215" y="4965644"/>
                  <a:ext cx="1965983" cy="1333086"/>
                </a:xfrm>
                <a:prstGeom prst="line">
                  <a:avLst/>
                </a:prstGeom>
                <a:ln w="12700">
                  <a:solidFill>
                    <a:schemeClr val="accent1">
                      <a:alpha val="46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1281354" y="435750"/>
              <a:ext cx="6492915" cy="3657254"/>
              <a:chOff x="5489536" y="193596"/>
              <a:chExt cx="6492915" cy="3657254"/>
            </a:xfrm>
          </p:grpSpPr>
          <p:sp>
            <p:nvSpPr>
              <p:cNvPr id="14" name="Freeform: Shape 13"/>
              <p:cNvSpPr/>
              <p:nvPr/>
            </p:nvSpPr>
            <p:spPr>
              <a:xfrm>
                <a:off x="9446829" y="193596"/>
                <a:ext cx="2535622" cy="1186499"/>
              </a:xfrm>
              <a:custGeom>
                <a:avLst/>
                <a:gdLst>
                  <a:gd name="connsiteX0" fmla="*/ 2904848 w 3944567"/>
                  <a:gd name="connsiteY0" fmla="*/ 0 h 1845789"/>
                  <a:gd name="connsiteX1" fmla="*/ 3944567 w 3944567"/>
                  <a:gd name="connsiteY1" fmla="*/ 0 h 1845789"/>
                  <a:gd name="connsiteX2" fmla="*/ 1039720 w 3944567"/>
                  <a:gd name="connsiteY2" fmla="*/ 1845789 h 1845789"/>
                  <a:gd name="connsiteX3" fmla="*/ 0 w 3944567"/>
                  <a:gd name="connsiteY3" fmla="*/ 1845789 h 1845789"/>
                </a:gdLst>
                <a:ahLst/>
                <a:cxnLst>
                  <a:cxn ang="0">
                    <a:pos x="connsiteX0" y="connsiteY0"/>
                  </a:cxn>
                  <a:cxn ang="0">
                    <a:pos x="connsiteX1" y="connsiteY1"/>
                  </a:cxn>
                  <a:cxn ang="0">
                    <a:pos x="connsiteX2" y="connsiteY2"/>
                  </a:cxn>
                  <a:cxn ang="0">
                    <a:pos x="connsiteX3" y="connsiteY3"/>
                  </a:cxn>
                </a:cxnLst>
                <a:rect l="l" t="t" r="r" b="b"/>
                <a:pathLst>
                  <a:path w="3944567" h="1845789">
                    <a:moveTo>
                      <a:pt x="2904848" y="0"/>
                    </a:moveTo>
                    <a:lnTo>
                      <a:pt x="3944567" y="0"/>
                    </a:lnTo>
                    <a:lnTo>
                      <a:pt x="1039720" y="1845789"/>
                    </a:lnTo>
                    <a:lnTo>
                      <a:pt x="0" y="1845789"/>
                    </a:lnTo>
                    <a:close/>
                  </a:path>
                </a:pathLst>
              </a:cu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5" name="Straight Connector 14"/>
              <p:cNvCxnSpPr/>
              <p:nvPr/>
            </p:nvCxnSpPr>
            <p:spPr>
              <a:xfrm flipH="1">
                <a:off x="5489536" y="973877"/>
                <a:ext cx="4242853" cy="2876973"/>
              </a:xfrm>
              <a:prstGeom prst="line">
                <a:avLst/>
              </a:prstGeom>
              <a:ln w="12700">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hasCustomPrompt="1"/>
          </p:nvPr>
        </p:nvSpPr>
        <p:spPr>
          <a:xfrm>
            <a:off x="5524207" y="3059849"/>
            <a:ext cx="6286793" cy="990601"/>
          </a:xfrm>
        </p:spPr>
        <p:txBody>
          <a:bodyPr>
            <a:noAutofit/>
          </a:bodyPr>
          <a:lstStyle>
            <a:lvl1pPr algn="r">
              <a:defRPr sz="5400" cap="all" baseline="0">
                <a:solidFill>
                  <a:schemeClr val="bg1"/>
                </a:solidFill>
                <a:latin typeface="+mj-lt"/>
              </a:defRPr>
            </a:lvl1pPr>
          </a:lstStyle>
          <a:p>
            <a:r>
              <a:rPr lang="en-US" dirty="0"/>
              <a:t>CLICK TO EDIT MASTER TITLE STYLE</a:t>
            </a:r>
          </a:p>
        </p:txBody>
      </p:sp>
      <p:sp>
        <p:nvSpPr>
          <p:cNvPr id="25" name="Text Placeholder 24"/>
          <p:cNvSpPr>
            <a:spLocks noGrp="1"/>
          </p:cNvSpPr>
          <p:nvPr>
            <p:ph type="body" sz="quarter" idx="10"/>
          </p:nvPr>
        </p:nvSpPr>
        <p:spPr>
          <a:xfrm>
            <a:off x="2400299" y="5351760"/>
            <a:ext cx="9410701" cy="400110"/>
          </a:xfrm>
        </p:spPr>
        <p:txBody>
          <a:bodyPr wrap="square">
            <a:spAutoFit/>
          </a:bodyPr>
          <a:lstStyle>
            <a:lvl1pPr algn="r">
              <a:defRPr b="0">
                <a:solidFill>
                  <a:schemeClr val="bg1"/>
                </a:solidFill>
                <a:latin typeface="+mn-lt"/>
              </a:defRPr>
            </a:lvl1pPr>
            <a:lvl2pPr marL="55562" indent="0">
              <a:buNone/>
              <a:defRPr/>
            </a:lvl2pPr>
          </a:lstStyle>
          <a:p>
            <a:pPr lvl="0"/>
            <a:r>
              <a:rPr lang="en-US" dirty="0"/>
              <a:t>Edit Master text styles</a:t>
            </a:r>
          </a:p>
        </p:txBody>
      </p:sp>
    </p:spTree>
    <p:extLst>
      <p:ext uri="{BB962C8B-B14F-4D97-AF65-F5344CB8AC3E}">
        <p14:creationId xmlns:p14="http://schemas.microsoft.com/office/powerpoint/2010/main" val="4012578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1214375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8" Type="http://schemas.openxmlformats.org/officeDocument/2006/relationships/slideLayout" Target="../slideLayouts/slideLayout21.xml"/><Relationship Id="rId5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theme" Target="../theme/theme3.xml"/><Relationship Id="rId1" Type="http://schemas.openxmlformats.org/officeDocument/2006/relationships/slideLayout" Target="../slideLayouts/slideLayout64.xml"/><Relationship Id="rId5" Type="http://schemas.openxmlformats.org/officeDocument/2006/relationships/image" Target="../media/image37.emf"/><Relationship Id="rId4" Type="http://schemas.openxmlformats.org/officeDocument/2006/relationships/image" Target="../media/image36.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4.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theme" Target="../theme/theme5.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9B994-C7F2-445C-810D-EAB98C2AD909}" type="slidenum">
              <a:rPr lang="en-US" smtClean="0"/>
              <a:t>‹#›</a:t>
            </a:fld>
            <a:endParaRPr lang="en-US" dirty="0"/>
          </a:p>
        </p:txBody>
      </p:sp>
      <p:sp>
        <p:nvSpPr>
          <p:cNvPr id="7" name="Rectangle 6"/>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3044066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13" r:id="rId12"/>
    <p:sldLayoutId id="214748371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5018" y="332076"/>
            <a:ext cx="4701007" cy="776139"/>
          </a:xfrm>
          <a:prstGeom prst="rect">
            <a:avLst/>
          </a:prstGeom>
        </p:spPr>
        <p:txBody>
          <a:bodyPr vert="horz" lIns="0" tIns="0" rIns="130101" bIns="0" rtlCol="0" anchor="t" anchorCtr="0">
            <a:noAutofit/>
          </a:bodyPr>
          <a:lstStyle/>
          <a:p>
            <a:r>
              <a:rPr lang="en-US" dirty="0"/>
              <a:t>CONTENT TITLE</a:t>
            </a:r>
          </a:p>
        </p:txBody>
      </p:sp>
      <p:sp>
        <p:nvSpPr>
          <p:cNvPr id="3" name="Text Placeholder 2"/>
          <p:cNvSpPr>
            <a:spLocks noGrp="1"/>
          </p:cNvSpPr>
          <p:nvPr>
            <p:ph type="body" idx="1"/>
          </p:nvPr>
        </p:nvSpPr>
        <p:spPr>
          <a:xfrm>
            <a:off x="345018" y="1764072"/>
            <a:ext cx="11491383" cy="430652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7" name="AutoShape 3"/>
          <p:cNvSpPr>
            <a:spLocks noChangeAspect="1" noChangeArrowheads="1" noTextEdit="1"/>
          </p:cNvSpPr>
          <p:nvPr userDrawn="1"/>
        </p:nvSpPr>
        <p:spPr bwMode="auto">
          <a:xfrm>
            <a:off x="345018" y="6184901"/>
            <a:ext cx="2271183" cy="39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7" name="Rectangle 16"/>
          <p:cNvSpPr/>
          <p:nvPr userDrawn="1"/>
        </p:nvSpPr>
        <p:spPr>
          <a:xfrm>
            <a:off x="6333067" y="6372161"/>
            <a:ext cx="4504267" cy="198020"/>
          </a:xfrm>
          <a:prstGeom prst="rect">
            <a:avLst/>
          </a:prstGeom>
          <a:noFill/>
          <a:ln w="12700" cap="flat" cmpd="sng" algn="ctr">
            <a:noFill/>
            <a:prstDash val="solid"/>
            <a:miter lim="800000"/>
          </a:ln>
          <a:effectLst/>
        </p:spPr>
        <p:txBody>
          <a:bodyPr lIns="0" rtlCol="0" anchor="ctr"/>
          <a:lstStyle/>
          <a:p>
            <a:pPr marL="0" marR="0" lvl="0" indent="0" defTabSz="1087106" eaLnBrk="1" fontAlgn="auto" latinLnBrk="0" hangingPunct="1">
              <a:lnSpc>
                <a:spcPct val="100000"/>
              </a:lnSpc>
              <a:spcBef>
                <a:spcPts val="0"/>
              </a:spcBef>
              <a:spcAft>
                <a:spcPts val="0"/>
              </a:spcAft>
              <a:buClrTx/>
              <a:buSzTx/>
              <a:buFontTx/>
              <a:buNone/>
              <a:tabLst/>
              <a:defRPr/>
            </a:pPr>
            <a:r>
              <a:rPr kumimoji="0" lang="en-US" sz="933" b="0" i="0" u="none" strike="noStrike" kern="0" cap="none" spc="0" normalizeH="0" baseline="0" noProof="0" dirty="0">
                <a:ln>
                  <a:noFill/>
                </a:ln>
                <a:solidFill>
                  <a:prstClr val="black"/>
                </a:solidFill>
                <a:effectLst/>
                <a:uLnTx/>
                <a:uFillTx/>
                <a:latin typeface="Calibri" panose="020F0502020204030204"/>
                <a:ea typeface="+mn-ea"/>
                <a:cs typeface="Arial" pitchFamily="34" charset="0"/>
              </a:rPr>
              <a:t>Copyright © 2017 Accenture. All rights reserved. </a:t>
            </a:r>
            <a:r>
              <a:rPr kumimoji="0" lang="en-US" sz="933" b="0" i="0" u="none" strike="noStrike" kern="0" cap="none" spc="0" normalizeH="0" baseline="0" noProof="0" dirty="0">
                <a:ln>
                  <a:noFill/>
                </a:ln>
                <a:solidFill>
                  <a:prstClr val="black"/>
                </a:solidFill>
                <a:effectLst/>
                <a:uLnTx/>
                <a:uFillTx/>
                <a:latin typeface="Calibri" panose="020F0502020204030204"/>
                <a:ea typeface="+mn-ea"/>
                <a:cs typeface="+mn-cs"/>
              </a:rPr>
              <a:t>For Accenture Internal Use Only</a:t>
            </a:r>
            <a:r>
              <a:rPr kumimoji="0" lang="en-US" sz="933" b="0" i="0" u="none" strike="noStrike" kern="0" cap="none" spc="0" normalizeH="0" baseline="0" noProof="0" dirty="0">
                <a:ln>
                  <a:noFill/>
                </a:ln>
                <a:solidFill>
                  <a:srgbClr val="000000"/>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1886733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74" r:id="rId50"/>
  </p:sldLayoutIdLst>
  <p:hf hdr="0" ftr="0" dt="0"/>
  <p:txStyles>
    <p:titleStyle>
      <a:lvl1pPr algn="l" defTabSz="1734634" rtl="0" eaLnBrk="1" latinLnBrk="0" hangingPunct="1">
        <a:lnSpc>
          <a:spcPct val="80000"/>
        </a:lnSpc>
        <a:spcBef>
          <a:spcPct val="0"/>
        </a:spcBef>
        <a:buNone/>
        <a:defRPr sz="3200" b="0" i="0" kern="1200" cap="all" spc="-133" baseline="0">
          <a:solidFill>
            <a:schemeClr val="tx1"/>
          </a:solidFill>
          <a:latin typeface="Arial Black" charset="0"/>
          <a:ea typeface="Arial Black" charset="0"/>
          <a:cs typeface="Arial Black" charset="0"/>
        </a:defRPr>
      </a:lvl1pPr>
    </p:titleStyle>
    <p:bodyStyle>
      <a:lvl1pPr marL="0" indent="0" algn="l" defTabSz="1734634" rtl="0" eaLnBrk="1" latinLnBrk="0" hangingPunct="1">
        <a:lnSpc>
          <a:spcPct val="90000"/>
        </a:lnSpc>
        <a:spcBef>
          <a:spcPts val="800"/>
        </a:spcBef>
        <a:buFont typeface="Arial" charset="0"/>
        <a:buNone/>
        <a:defRPr sz="2133" b="1" i="0" kern="1200" cap="none" baseline="0">
          <a:solidFill>
            <a:schemeClr val="tx1"/>
          </a:solidFill>
          <a:latin typeface="Arial Bold" charset="0"/>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2133" b="1" i="0" kern="1200" cap="none" baseline="0">
          <a:solidFill>
            <a:schemeClr val="tx1"/>
          </a:solidFill>
          <a:latin typeface="Arial Bold" charset="0"/>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2133" b="1" i="0" kern="1200" cap="none" baseline="0">
          <a:solidFill>
            <a:schemeClr val="tx1"/>
          </a:solidFill>
          <a:latin typeface="Arial Bold" charset="0"/>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2133" b="1" i="0" kern="1200" cap="none" baseline="0">
          <a:solidFill>
            <a:schemeClr val="tx2"/>
          </a:solidFill>
          <a:latin typeface="Arial Bold" charset="0"/>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p:bodyStyle>
    <p:otherStyle>
      <a:defPPr>
        <a:defRPr lang="en-US"/>
      </a:defPPr>
      <a:lvl1pPr marL="0" algn="l" defTabSz="1734634" rtl="0" eaLnBrk="1" latinLnBrk="0" hangingPunct="1">
        <a:defRPr sz="3467" kern="1200">
          <a:solidFill>
            <a:schemeClr val="tx1"/>
          </a:solidFill>
          <a:latin typeface="+mn-lt"/>
          <a:ea typeface="+mn-ea"/>
          <a:cs typeface="+mn-cs"/>
        </a:defRPr>
      </a:lvl1pPr>
      <a:lvl2pPr marL="867317" algn="l" defTabSz="1734634" rtl="0" eaLnBrk="1" latinLnBrk="0" hangingPunct="1">
        <a:defRPr sz="3467" kern="1200">
          <a:solidFill>
            <a:schemeClr val="tx1"/>
          </a:solidFill>
          <a:latin typeface="+mn-lt"/>
          <a:ea typeface="+mn-ea"/>
          <a:cs typeface="+mn-cs"/>
        </a:defRPr>
      </a:lvl2pPr>
      <a:lvl3pPr marL="1734634" algn="l" defTabSz="1734634" rtl="0" eaLnBrk="1" latinLnBrk="0" hangingPunct="1">
        <a:defRPr sz="3467" kern="1200">
          <a:solidFill>
            <a:schemeClr val="tx1"/>
          </a:solidFill>
          <a:latin typeface="+mn-lt"/>
          <a:ea typeface="+mn-ea"/>
          <a:cs typeface="+mn-cs"/>
        </a:defRPr>
      </a:lvl3pPr>
      <a:lvl4pPr marL="2601951" algn="l" defTabSz="1734634" rtl="0" eaLnBrk="1" latinLnBrk="0" hangingPunct="1">
        <a:defRPr sz="3467" kern="1200">
          <a:solidFill>
            <a:schemeClr val="tx1"/>
          </a:solidFill>
          <a:latin typeface="+mn-lt"/>
          <a:ea typeface="+mn-ea"/>
          <a:cs typeface="+mn-cs"/>
        </a:defRPr>
      </a:lvl4pPr>
      <a:lvl5pPr marL="3469269" algn="l" defTabSz="1734634" rtl="0" eaLnBrk="1" latinLnBrk="0" hangingPunct="1">
        <a:defRPr sz="3467" kern="1200">
          <a:solidFill>
            <a:schemeClr val="tx1"/>
          </a:solidFill>
          <a:latin typeface="+mn-lt"/>
          <a:ea typeface="+mn-ea"/>
          <a:cs typeface="+mn-cs"/>
        </a:defRPr>
      </a:lvl5pPr>
      <a:lvl6pPr marL="4336586" algn="l" defTabSz="1734634" rtl="0" eaLnBrk="1" latinLnBrk="0" hangingPunct="1">
        <a:defRPr sz="3467" kern="1200">
          <a:solidFill>
            <a:schemeClr val="tx1"/>
          </a:solidFill>
          <a:latin typeface="+mn-lt"/>
          <a:ea typeface="+mn-ea"/>
          <a:cs typeface="+mn-cs"/>
        </a:defRPr>
      </a:lvl6pPr>
      <a:lvl7pPr marL="5203903" algn="l" defTabSz="1734634" rtl="0" eaLnBrk="1" latinLnBrk="0" hangingPunct="1">
        <a:defRPr sz="3467" kern="1200">
          <a:solidFill>
            <a:schemeClr val="tx1"/>
          </a:solidFill>
          <a:latin typeface="+mn-lt"/>
          <a:ea typeface="+mn-ea"/>
          <a:cs typeface="+mn-cs"/>
        </a:defRPr>
      </a:lvl7pPr>
      <a:lvl8pPr marL="6071220" algn="l" defTabSz="1734634" rtl="0" eaLnBrk="1" latinLnBrk="0" hangingPunct="1">
        <a:defRPr sz="3467" kern="1200">
          <a:solidFill>
            <a:schemeClr val="tx1"/>
          </a:solidFill>
          <a:latin typeface="+mn-lt"/>
          <a:ea typeface="+mn-ea"/>
          <a:cs typeface="+mn-cs"/>
        </a:defRPr>
      </a:lvl8pPr>
      <a:lvl9pPr marL="6938537" algn="l" defTabSz="1734634" rtl="0" eaLnBrk="1" latinLnBrk="0" hangingPunct="1">
        <a:defRPr sz="34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96">
          <p15:clr>
            <a:srgbClr val="F26B43"/>
          </p15:clr>
        </p15:guide>
        <p15:guide id="2" pos="2880">
          <p15:clr>
            <a:srgbClr val="F26B43"/>
          </p15:clr>
        </p15:guide>
        <p15:guide id="3" pos="163">
          <p15:clr>
            <a:srgbClr val="F26B43"/>
          </p15:clr>
        </p15:guide>
        <p15:guide id="4" pos="5592">
          <p15:clr>
            <a:srgbClr val="F26B43"/>
          </p15:clr>
        </p15:guide>
        <p15:guide id="5" orient="horz" pos="852">
          <p15:clr>
            <a:srgbClr val="F26B43"/>
          </p15:clr>
        </p15:guide>
        <p15:guide id="7" orient="horz" pos="156">
          <p15:clr>
            <a:srgbClr val="F26B43"/>
          </p15:clr>
        </p15:guide>
        <p15:guide id="8" orient="horz" pos="2868">
          <p15:clr>
            <a:srgbClr val="F26B43"/>
          </p15:clr>
        </p15:guide>
        <p15:guide id="9" orient="horz" pos="1524">
          <p15:clr>
            <a:srgbClr val="F26B43"/>
          </p15:clr>
        </p15:guide>
        <p15:guide id="10" orient="horz" pos="30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cover-image.jpg"/>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Rectangle 8"/>
          <p:cNvSpPr/>
          <p:nvPr userDrawn="1"/>
        </p:nvSpPr>
        <p:spPr>
          <a:xfrm>
            <a:off x="0" y="0"/>
            <a:ext cx="6483048" cy="6858000"/>
          </a:xfrm>
          <a:prstGeom prst="rect">
            <a:avLst/>
          </a:prstGeom>
          <a:gradFill flip="none" rotWithShape="1">
            <a:gsLst>
              <a:gs pos="0">
                <a:schemeClr val="bg1"/>
              </a:gs>
              <a:gs pos="100000">
                <a:srgbClr val="FFFFFF">
                  <a:alpha val="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pPr defTabSz="914377"/>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Arial" charset="0"/>
                <a:cs typeface="Arial" charset="0"/>
              </a:defRPr>
            </a:lvl1pPr>
          </a:lstStyle>
          <a:p>
            <a:pPr defTabSz="914377"/>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ea typeface="Arial" charset="0"/>
                <a:cs typeface="Arial" charset="0"/>
              </a:defRPr>
            </a:lvl1pPr>
          </a:lstStyle>
          <a:p>
            <a:pPr defTabSz="914377"/>
            <a:fld id="{50D3F939-6E70-2443-80F9-893D30A44833}" type="slidenum">
              <a:rPr lang="en-US" smtClean="0">
                <a:solidFill>
                  <a:prstClr val="black">
                    <a:tint val="75000"/>
                  </a:prstClr>
                </a:solidFill>
              </a:rPr>
              <a:pPr defTabSz="914377"/>
              <a:t>‹#›</a:t>
            </a:fld>
            <a:endParaRPr lang="en-US" dirty="0">
              <a:solidFill>
                <a:prstClr val="black">
                  <a:tint val="75000"/>
                </a:prstClr>
              </a:solidFill>
            </a:endParaRPr>
          </a:p>
        </p:txBody>
      </p:sp>
      <p:grpSp>
        <p:nvGrpSpPr>
          <p:cNvPr id="24" name="Group 23"/>
          <p:cNvGrpSpPr/>
          <p:nvPr userDrawn="1"/>
        </p:nvGrpSpPr>
        <p:grpSpPr>
          <a:xfrm>
            <a:off x="592839" y="251367"/>
            <a:ext cx="1301749" cy="347133"/>
            <a:chOff x="257176" y="4637088"/>
            <a:chExt cx="976312" cy="260350"/>
          </a:xfrm>
        </p:grpSpPr>
        <p:sp>
          <p:nvSpPr>
            <p:cNvPr id="22" name="Freeform 5"/>
            <p:cNvSpPr>
              <a:spLocks/>
            </p:cNvSpPr>
            <p:nvPr userDrawn="1"/>
          </p:nvSpPr>
          <p:spPr bwMode="auto">
            <a:xfrm>
              <a:off x="825500" y="4637088"/>
              <a:ext cx="96837" cy="103188"/>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3" name="Freeform 6"/>
            <p:cNvSpPr>
              <a:spLocks noEditPoints="1"/>
            </p:cNvSpPr>
            <p:nvPr userDrawn="1"/>
          </p:nvSpPr>
          <p:spPr bwMode="auto">
            <a:xfrm>
              <a:off x="257176" y="4746625"/>
              <a:ext cx="976312" cy="150813"/>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dirty="0"/>
            </a:p>
          </p:txBody>
        </p:sp>
      </p:grpSp>
      <p:pic>
        <p:nvPicPr>
          <p:cNvPr id="26" name="Picture 2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381925" y="400740"/>
            <a:ext cx="5133881" cy="197761"/>
          </a:xfrm>
          <a:prstGeom prst="rect">
            <a:avLst/>
          </a:prstGeom>
        </p:spPr>
      </p:pic>
      <p:pic>
        <p:nvPicPr>
          <p:cNvPr id="15" name="Picture 14"/>
          <p:cNvPicPr>
            <a:picLocks noChangeAspect="1"/>
          </p:cNvPicPr>
          <p:nvPr userDrawn="1"/>
        </p:nvPicPr>
        <p:blipFill>
          <a:blip r:embed="rId5"/>
          <a:stretch>
            <a:fillRect/>
          </a:stretch>
        </p:blipFill>
        <p:spPr>
          <a:xfrm>
            <a:off x="-25401" y="1476979"/>
            <a:ext cx="4064001" cy="4222751"/>
          </a:xfrm>
          <a:prstGeom prst="rect">
            <a:avLst/>
          </a:prstGeom>
        </p:spPr>
      </p:pic>
      <p:sp>
        <p:nvSpPr>
          <p:cNvPr id="16" name="Title 1"/>
          <p:cNvSpPr txBox="1">
            <a:spLocks/>
          </p:cNvSpPr>
          <p:nvPr userDrawn="1"/>
        </p:nvSpPr>
        <p:spPr>
          <a:xfrm>
            <a:off x="505886" y="3782029"/>
            <a:ext cx="6950829" cy="2531535"/>
          </a:xfrm>
          <a:prstGeom prst="rect">
            <a:avLst/>
          </a:prstGeom>
        </p:spPr>
        <p:txBody>
          <a:bodyPr/>
          <a:lstStyle>
            <a:lvl1pPr algn="l" defTabSz="685800" rtl="0" eaLnBrk="1" latinLnBrk="0" hangingPunct="1">
              <a:lnSpc>
                <a:spcPct val="80000"/>
              </a:lnSpc>
              <a:spcBef>
                <a:spcPct val="0"/>
              </a:spcBef>
              <a:buNone/>
              <a:defRPr sz="3800" kern="1200" cap="all" baseline="0">
                <a:solidFill>
                  <a:schemeClr val="tx1"/>
                </a:solidFill>
                <a:latin typeface="Arial" charset="0"/>
                <a:ea typeface="Arial" charset="0"/>
                <a:cs typeface="Arial" charset="0"/>
              </a:defRPr>
            </a:lvl1pPr>
          </a:lstStyle>
          <a:p>
            <a:r>
              <a:rPr lang="en-US" sz="3200" b="1" dirty="0">
                <a:latin typeface="Arial Black"/>
                <a:cs typeface="Arial Black"/>
              </a:rPr>
              <a:t>Welcome</a:t>
            </a:r>
            <a:r>
              <a:rPr lang="en-US" sz="3200" b="1" baseline="0" dirty="0">
                <a:latin typeface="Arial Black"/>
                <a:cs typeface="Arial Black"/>
              </a:rPr>
              <a:t> to</a:t>
            </a:r>
            <a:endParaRPr lang="en-US" sz="3200" b="1" dirty="0">
              <a:latin typeface="Arial Black"/>
              <a:cs typeface="Arial Black"/>
            </a:endParaRPr>
          </a:p>
          <a:p>
            <a:pPr>
              <a:lnSpc>
                <a:spcPct val="70000"/>
              </a:lnSpc>
            </a:pPr>
            <a:r>
              <a:rPr lang="en-US" sz="5333" b="1" baseline="0" dirty="0">
                <a:latin typeface="Arial Black"/>
                <a:cs typeface="Arial Black"/>
              </a:rPr>
              <a:t>leading extraordinary teams</a:t>
            </a:r>
            <a:endParaRPr lang="en-US" sz="5333" b="1" dirty="0">
              <a:latin typeface="Arial Black"/>
              <a:cs typeface="Arial Black"/>
            </a:endParaRPr>
          </a:p>
        </p:txBody>
      </p:sp>
    </p:spTree>
    <p:extLst>
      <p:ext uri="{BB962C8B-B14F-4D97-AF65-F5344CB8AC3E}">
        <p14:creationId xmlns:p14="http://schemas.microsoft.com/office/powerpoint/2010/main" val="2687521026"/>
      </p:ext>
    </p:extLst>
  </p:cSld>
  <p:clrMap bg1="lt1" tx1="dk1" bg2="lt2" tx2="dk2" accent1="accent1" accent2="accent2" accent3="accent3" accent4="accent4" accent5="accent5" accent6="accent6" hlink="hlink" folHlink="folHlink"/>
  <p:sldLayoutIdLst>
    <p:sldLayoutId id="2147483711" r:id="rId1"/>
  </p:sldLayoutIdLst>
  <p:hf hdr="0" ftr="0" dt="0"/>
  <p:txStyles>
    <p:titleStyle>
      <a:lvl1pPr algn="l" defTabSz="914377" rtl="0" eaLnBrk="1" latinLnBrk="0" hangingPunct="1">
        <a:lnSpc>
          <a:spcPct val="90000"/>
        </a:lnSpc>
        <a:spcBef>
          <a:spcPct val="0"/>
        </a:spcBef>
        <a:buNone/>
        <a:defRPr sz="4400" kern="1200">
          <a:solidFill>
            <a:schemeClr val="tx1"/>
          </a:solidFill>
          <a:latin typeface="Arial" charset="0"/>
          <a:ea typeface="Arial" charset="0"/>
          <a:cs typeface="Arial" charset="0"/>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40B76B-58A6-4119-8909-D64697448905}" type="datetimeFigureOut">
              <a:rPr lang="en-US" smtClean="0"/>
              <a:t>25-Jan-18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CEBEFE-FCEF-455D-91E4-F3093476A4A1}" type="slidenum">
              <a:rPr lang="en-US" smtClean="0"/>
              <a:t>‹#›</a:t>
            </a:fld>
            <a:endParaRPr lang="en-US" dirty="0"/>
          </a:p>
        </p:txBody>
      </p:sp>
    </p:spTree>
    <p:extLst>
      <p:ext uri="{BB962C8B-B14F-4D97-AF65-F5344CB8AC3E}">
        <p14:creationId xmlns:p14="http://schemas.microsoft.com/office/powerpoint/2010/main" val="2797425860"/>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9144"/>
            <a:ext cx="11430000" cy="990601"/>
          </a:xfrm>
          <a:prstGeom prst="rect">
            <a:avLst/>
          </a:prstGeom>
        </p:spPr>
        <p:txBody>
          <a:bodyPr vert="horz" lIns="0" tIns="4572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381000" y="981457"/>
            <a:ext cx="11430000" cy="5357721"/>
          </a:xfrm>
          <a:prstGeom prst="rect">
            <a:avLst/>
          </a:prstGeom>
        </p:spPr>
        <p:txBody>
          <a:bodyPr vert="horz" lIns="0" tIns="91440" rIns="0" bIns="45720" rtlCol="0">
            <a:normAutofit/>
          </a:bodyPr>
          <a:lstStyle/>
          <a:p>
            <a:pPr marL="0" lvl="0" indent="0" algn="l" defTabSz="914377" rtl="0" eaLnBrk="1" latinLnBrk="0" hangingPunct="1">
              <a:lnSpc>
                <a:spcPct val="85000"/>
              </a:lnSpc>
              <a:spcBef>
                <a:spcPts val="0"/>
              </a:spcBef>
              <a:spcAft>
                <a:spcPts val="1200"/>
              </a:spcAft>
              <a:buFont typeface="Arial" panose="020B0604020202020204" pitchFamily="34" charset="0"/>
              <a:buNone/>
            </a:pPr>
            <a:r>
              <a:rPr lang="en-US" dirty="0"/>
              <a:t>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 2017 Accenture  All rights reserved.</a:t>
            </a:r>
          </a:p>
        </p:txBody>
      </p:sp>
      <p:sp>
        <p:nvSpPr>
          <p:cNvPr id="6"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85014178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3"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dt="0"/>
  <p:txStyles>
    <p:titleStyle>
      <a:lvl1pPr marL="0" indent="0" algn="l" defTabSz="914377" rtl="0" eaLnBrk="1" latinLnBrk="0" hangingPunct="1">
        <a:lnSpc>
          <a:spcPct val="70000"/>
        </a:lnSpc>
        <a:spcBef>
          <a:spcPct val="0"/>
        </a:spcBef>
        <a:buNone/>
        <a:defRPr sz="2800" b="1"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lang="en-US" sz="2000" b="1" kern="1200" cap="none" baseline="0" dirty="0">
          <a:solidFill>
            <a:schemeClr val="accent5">
              <a:lumMod val="7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52">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6" orient="horz" pos="240">
          <p15:clr>
            <a:srgbClr val="F26B43"/>
          </p15:clr>
        </p15:guide>
        <p15:guide id="17"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65.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1.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71.xml"/></Relationships>
</file>

<file path=ppt/slides/_rels/slide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hyperlink" Target="https://mediaexchange.accenture.com/media/t/1_nyo2u8hj/52129841" TargetMode="External"/><Relationship Id="rId2" Type="http://schemas.openxmlformats.org/officeDocument/2006/relationships/notesSlide" Target="../notesSlides/notesSlide4.xml"/><Relationship Id="rId1" Type="http://schemas.openxmlformats.org/officeDocument/2006/relationships/slideLayout" Target="../slideLayouts/slideLayout51.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4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xml"/><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9.xml"/><Relationship Id="rId1" Type="http://schemas.openxmlformats.org/officeDocument/2006/relationships/slideLayout" Target="../slideLayouts/slideLayout7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7"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1</a:t>
            </a:fld>
            <a:endParaRPr lang="en-US" dirty="0">
              <a:solidFill>
                <a:schemeClr val="tx1"/>
              </a:solidFill>
              <a:latin typeface="Calibri" panose="020F0502020204030204"/>
            </a:endParaRPr>
          </a:p>
        </p:txBody>
      </p:sp>
      <p:sp>
        <p:nvSpPr>
          <p:cNvPr id="11" name="Title 3"/>
          <p:cNvSpPr txBox="1">
            <a:spLocks/>
          </p:cNvSpPr>
          <p:nvPr/>
        </p:nvSpPr>
        <p:spPr>
          <a:xfrm>
            <a:off x="345016" y="3233058"/>
            <a:ext cx="4964921" cy="901617"/>
          </a:xfrm>
          <a:prstGeom prst="rect">
            <a:avLst/>
          </a:prstGeom>
        </p:spPr>
        <p:txBody>
          <a:bodyPr vert="horz" lIns="0" tIns="0" rIns="130101" bIns="0" rtlCol="0" anchor="ctr" anchorCtr="0">
            <a:noAutofit/>
          </a:bodyPr>
          <a:lstStyle>
            <a:lvl1pPr algn="l" defTabSz="1734634" rtl="0" eaLnBrk="1" latinLnBrk="0" hangingPunct="1">
              <a:lnSpc>
                <a:spcPct val="80000"/>
              </a:lnSpc>
              <a:spcBef>
                <a:spcPct val="0"/>
              </a:spcBef>
              <a:buNone/>
              <a:defRPr sz="5867" b="0" i="0" kern="1200" cap="all" spc="-133" baseline="0">
                <a:solidFill>
                  <a:schemeClr val="tx1"/>
                </a:solidFill>
                <a:latin typeface="Arial Black" charset="0"/>
                <a:ea typeface="Arial Black" charset="0"/>
                <a:cs typeface="Arial Black" charset="0"/>
              </a:defRPr>
            </a:lvl1pPr>
          </a:lstStyle>
          <a:p>
            <a:pPr lvl="0">
              <a:defRPr/>
            </a:pPr>
            <a:r>
              <a:rPr kumimoji="0" lang="en-US" sz="4400" b="0" i="0" u="none" strike="noStrike" kern="1200" cap="all" spc="-133" normalizeH="0" baseline="0" noProof="0" dirty="0">
                <a:ln>
                  <a:noFill/>
                </a:ln>
                <a:solidFill>
                  <a:srgbClr val="000000"/>
                </a:solidFill>
                <a:effectLst/>
                <a:uLnTx/>
                <a:uFillTx/>
                <a:latin typeface="Arial Black" charset="0"/>
              </a:rPr>
              <a:t>MODULE five</a:t>
            </a:r>
            <a:br>
              <a:rPr kumimoji="0" lang="en-US" sz="4400" b="0" i="0" u="none" strike="noStrike" kern="1200" cap="all" spc="-133" normalizeH="0" baseline="0" noProof="0" dirty="0">
                <a:ln>
                  <a:noFill/>
                </a:ln>
                <a:solidFill>
                  <a:srgbClr val="000000"/>
                </a:solidFill>
                <a:effectLst/>
                <a:uLnTx/>
                <a:uFillTx/>
                <a:latin typeface="Arial Black" charset="0"/>
              </a:rPr>
            </a:br>
            <a:br>
              <a:rPr kumimoji="0" lang="en-US" sz="4400" b="0" i="0" u="none" strike="noStrike" kern="1200" cap="all" spc="-133" normalizeH="0" baseline="0" noProof="0" dirty="0">
                <a:ln>
                  <a:noFill/>
                </a:ln>
                <a:solidFill>
                  <a:srgbClr val="000000"/>
                </a:solidFill>
                <a:effectLst/>
                <a:uLnTx/>
                <a:uFillTx/>
                <a:latin typeface="Arial Black" charset="0"/>
              </a:rPr>
            </a:br>
            <a:r>
              <a:rPr lang="en-US" sz="3600" dirty="0">
                <a:solidFill>
                  <a:srgbClr val="000000"/>
                </a:solidFill>
              </a:rPr>
              <a:t>Cultures and personal styles</a:t>
            </a:r>
            <a:endParaRPr kumimoji="0" lang="en-US" sz="4400" b="0" i="0" u="none" strike="noStrike" kern="1200" cap="all" spc="-133" normalizeH="0" baseline="0" noProof="0" dirty="0">
              <a:ln>
                <a:noFill/>
              </a:ln>
              <a:solidFill>
                <a:srgbClr val="000000"/>
              </a:solidFill>
              <a:effectLst/>
              <a:uLnTx/>
              <a:uFillTx/>
              <a:latin typeface="Arial Black" charset="0"/>
            </a:endParaRPr>
          </a:p>
        </p:txBody>
      </p:sp>
      <p:sp>
        <p:nvSpPr>
          <p:cNvPr id="12" name="Text Placeholder 5"/>
          <p:cNvSpPr txBox="1">
            <a:spLocks/>
          </p:cNvSpPr>
          <p:nvPr/>
        </p:nvSpPr>
        <p:spPr>
          <a:xfrm>
            <a:off x="6284516" y="1294171"/>
            <a:ext cx="5707615" cy="4269659"/>
          </a:xfrm>
          <a:prstGeom prst="rect">
            <a:avLst/>
          </a:prstGeom>
        </p:spPr>
        <p:txBody>
          <a:bodyPr vert="horz" lIns="0" tIns="0" rIns="0" bIns="0" rtlCol="0" anchor="ctr">
            <a:noAutofit/>
          </a:bodyPr>
          <a:lstStyle>
            <a:lvl1pPr marL="0" indent="0" algn="l" defTabSz="1734634" rtl="0" eaLnBrk="1" latinLnBrk="0" hangingPunct="1">
              <a:lnSpc>
                <a:spcPct val="90000"/>
              </a:lnSpc>
              <a:spcBef>
                <a:spcPts val="800"/>
              </a:spcBef>
              <a:buFont typeface="Arial" charset="0"/>
              <a:buNone/>
              <a:defRPr lang="en-US" sz="2133" b="1" i="0" kern="1200" cap="none" baseline="0" dirty="0" smtClean="0">
                <a:solidFill>
                  <a:schemeClr val="tx1"/>
                </a:solidFill>
                <a:latin typeface="Arial Bold" charset="0"/>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lang="en-US" sz="2133" b="1" i="0" kern="1200" cap="none" baseline="0" dirty="0" smtClean="0">
                <a:solidFill>
                  <a:schemeClr val="tx1"/>
                </a:solidFill>
                <a:latin typeface="Arial Bold" charset="0"/>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lang="en-US" sz="2133" b="1" i="0" kern="1200" cap="none" baseline="0" dirty="0" smtClean="0">
                <a:solidFill>
                  <a:schemeClr val="tx1"/>
                </a:solidFill>
                <a:latin typeface="Arial Bold" charset="0"/>
                <a:ea typeface="Arial Black" charset="0"/>
                <a:cs typeface="Arial Black" charset="0"/>
              </a:defRPr>
            </a:lvl3pPr>
            <a:lvl4pPr marL="0" indent="0" algn="l" defTabSz="1734634" rtl="0" eaLnBrk="1" latinLnBrk="0" hangingPunct="1">
              <a:lnSpc>
                <a:spcPct val="90000"/>
              </a:lnSpc>
              <a:spcBef>
                <a:spcPts val="800"/>
              </a:spcBef>
              <a:buFont typeface="Arial" charset="0"/>
              <a:buNone/>
              <a:defRPr lang="en-US" sz="2133" b="1" i="0" kern="1200" cap="none" baseline="0" dirty="0" smtClean="0">
                <a:solidFill>
                  <a:schemeClr val="tx1"/>
                </a:solidFill>
                <a:latin typeface="Arial Bold" charset="0"/>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lang="en-US" sz="2133" b="1" i="0" kern="1200" cap="none" baseline="0" dirty="0">
                <a:solidFill>
                  <a:schemeClr val="tx1"/>
                </a:solidFill>
                <a:latin typeface="Arial Bold" charset="0"/>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520700" indent="-342900" defTabSz="914400" fontAlgn="base">
              <a:lnSpc>
                <a:spcPct val="100000"/>
              </a:lnSpc>
              <a:spcBef>
                <a:spcPts val="1200"/>
              </a:spcBef>
              <a:buFont typeface="Arial" panose="020B0604020202020204" pitchFamily="34" charset="0"/>
              <a:buChar char="•"/>
            </a:pPr>
            <a:r>
              <a:rPr lang="en-US" sz="2600" dirty="0">
                <a:solidFill>
                  <a:srgbClr val="000000"/>
                </a:solidFill>
                <a:latin typeface="Arial"/>
                <a:cs typeface="Arial" charset="0"/>
              </a:rPr>
              <a:t>Surprising Ways to Offend People in other Countries</a:t>
            </a:r>
            <a:endParaRPr lang="en-US" sz="2600" dirty="0">
              <a:latin typeface="Arial"/>
              <a:cs typeface="Arial" charset="0"/>
            </a:endParaRPr>
          </a:p>
          <a:p>
            <a:pPr marL="520700" indent="-342900" defTabSz="914400" fontAlgn="base">
              <a:lnSpc>
                <a:spcPct val="100000"/>
              </a:lnSpc>
              <a:spcBef>
                <a:spcPts val="1200"/>
              </a:spcBef>
              <a:buFont typeface="Arial" panose="020B0604020202020204" pitchFamily="34" charset="0"/>
              <a:buChar char="•"/>
            </a:pPr>
            <a:r>
              <a:rPr lang="en-US" sz="2600" dirty="0">
                <a:solidFill>
                  <a:srgbClr val="000000"/>
                </a:solidFill>
                <a:latin typeface="Arial"/>
                <a:cs typeface="Arial" charset="0"/>
              </a:rPr>
              <a:t>What SOCIAL STYLEs</a:t>
            </a:r>
            <a:r>
              <a:rPr lang="en-US" sz="2600" baseline="30000" dirty="0">
                <a:solidFill>
                  <a:srgbClr val="000000"/>
                </a:solidFill>
                <a:latin typeface="Arial"/>
                <a:cs typeface="Arial" charset="0"/>
              </a:rPr>
              <a:t>®</a:t>
            </a:r>
            <a:r>
              <a:rPr lang="en-US" sz="2600" dirty="0">
                <a:solidFill>
                  <a:srgbClr val="000000"/>
                </a:solidFill>
                <a:latin typeface="Arial"/>
                <a:cs typeface="Arial" charset="0"/>
              </a:rPr>
              <a:t> are and why they are important</a:t>
            </a:r>
          </a:p>
          <a:p>
            <a:pPr marL="520700" indent="-342900" defTabSz="914400" fontAlgn="base">
              <a:lnSpc>
                <a:spcPct val="100000"/>
              </a:lnSpc>
              <a:spcBef>
                <a:spcPts val="1200"/>
              </a:spcBef>
              <a:buFont typeface="Arial" panose="020B0604020202020204" pitchFamily="34" charset="0"/>
              <a:buChar char="•"/>
            </a:pPr>
            <a:r>
              <a:rPr lang="en-US" sz="2600" dirty="0">
                <a:solidFill>
                  <a:srgbClr val="000000"/>
                </a:solidFill>
                <a:latin typeface="Arial"/>
                <a:cs typeface="Arial" charset="0"/>
              </a:rPr>
              <a:t>Benefits of using SOCIAL STYLEs</a:t>
            </a:r>
          </a:p>
        </p:txBody>
      </p:sp>
    </p:spTree>
    <p:extLst>
      <p:ext uri="{BB962C8B-B14F-4D97-AF65-F5344CB8AC3E}">
        <p14:creationId xmlns:p14="http://schemas.microsoft.com/office/powerpoint/2010/main" val="2908716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F11D86-78DA-4D92-A8C0-4324DFED90F3}"/>
              </a:ext>
            </a:extLst>
          </p:cNvPr>
          <p:cNvPicPr>
            <a:picLocks noChangeAspect="1"/>
          </p:cNvPicPr>
          <p:nvPr/>
        </p:nvPicPr>
        <p:blipFill rotWithShape="1">
          <a:blip r:embed="rId3">
            <a:extLst>
              <a:ext uri="{28A0092B-C50C-407E-A947-70E740481C1C}">
                <a14:useLocalDpi xmlns:a14="http://schemas.microsoft.com/office/drawing/2010/main" val="0"/>
              </a:ext>
            </a:extLst>
          </a:blip>
          <a:srcRect l="6712" r="21523" b="-1"/>
          <a:stretch/>
        </p:blipFill>
        <p:spPr>
          <a:xfrm>
            <a:off x="4818888" y="10"/>
            <a:ext cx="7373112" cy="6857989"/>
          </a:xfrm>
          <a:prstGeom prst="rect">
            <a:avLst/>
          </a:prstGeom>
        </p:spPr>
      </p:pic>
      <p:sp>
        <p:nvSpPr>
          <p:cNvPr id="9" name="Freeform 8">
            <a:extLst>
              <a:ext uri="{FF2B5EF4-FFF2-40B4-BE49-F238E27FC236}">
                <a16:creationId xmlns:a16="http://schemas.microsoft.com/office/drawing/2014/main" id="{9225B0D8-E56E-4ACC-A464-81F4062765C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11">
            <a:extLst>
              <a:ext uri="{FF2B5EF4-FFF2-40B4-BE49-F238E27FC236}">
                <a16:creationId xmlns:a16="http://schemas.microsoft.com/office/drawing/2014/main" id="{8F5D1B28-3976-4367-807C-CAD629CDD83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3">
            <a:extLst>
              <a:ext uri="{FF2B5EF4-FFF2-40B4-BE49-F238E27FC236}">
                <a16:creationId xmlns:a16="http://schemas.microsoft.com/office/drawing/2014/main" id="{259490EB-2571-43F9-9469-5D037E8B113A}"/>
              </a:ext>
            </a:extLst>
          </p:cNvPr>
          <p:cNvSpPr txBox="1">
            <a:spLocks/>
          </p:cNvSpPr>
          <p:nvPr/>
        </p:nvSpPr>
        <p:spPr>
          <a:xfrm>
            <a:off x="345018" y="332076"/>
            <a:ext cx="8773582" cy="776139"/>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133" baseline="0">
                <a:solidFill>
                  <a:schemeClr val="tx1"/>
                </a:solidFill>
                <a:latin typeface="Arial Black" charset="0"/>
                <a:ea typeface="Arial Black" charset="0"/>
                <a:cs typeface="Arial Black" charset="0"/>
              </a:defRPr>
            </a:lvl1pPr>
          </a:lstStyle>
          <a:p>
            <a:pPr marL="0" marR="0" lvl="0" indent="0" algn="l" defTabSz="1734634" rtl="0" eaLnBrk="1" fontAlgn="auto" latinLnBrk="0" hangingPunct="1">
              <a:lnSpc>
                <a:spcPct val="100000"/>
              </a:lnSpc>
              <a:spcBef>
                <a:spcPct val="0"/>
              </a:spcBef>
              <a:spcAft>
                <a:spcPts val="0"/>
              </a:spcAft>
              <a:buClrTx/>
              <a:buSzTx/>
              <a:buFontTx/>
              <a:buNone/>
              <a:tabLst/>
              <a:defRPr/>
            </a:pPr>
            <a:r>
              <a:rPr kumimoji="0" lang="en-US" sz="3200" b="0" i="0" u="none" strike="noStrike" kern="1200" cap="all" spc="-133" normalizeH="0" baseline="0" noProof="0" dirty="0">
                <a:ln>
                  <a:noFill/>
                </a:ln>
                <a:effectLst/>
                <a:uLnTx/>
                <a:uFillTx/>
                <a:latin typeface="Arial Black" charset="0"/>
              </a:rPr>
              <a:t>NOTES FOR </a:t>
            </a:r>
          </a:p>
          <a:p>
            <a:pPr marL="0" marR="0" lvl="0" indent="0" algn="l" defTabSz="1734634" rtl="0" eaLnBrk="1" fontAlgn="auto" latinLnBrk="0" hangingPunct="1">
              <a:lnSpc>
                <a:spcPct val="100000"/>
              </a:lnSpc>
              <a:spcBef>
                <a:spcPct val="0"/>
              </a:spcBef>
              <a:spcAft>
                <a:spcPts val="0"/>
              </a:spcAft>
              <a:buClrTx/>
              <a:buSzTx/>
              <a:buFontTx/>
              <a:buNone/>
              <a:tabLst/>
              <a:defRPr/>
            </a:pPr>
            <a:r>
              <a:rPr kumimoji="0" lang="en-US" sz="3200" b="0" i="0" u="none" strike="noStrike" kern="1200" cap="all" spc="-133" normalizeH="0" baseline="0" noProof="0" dirty="0">
                <a:ln>
                  <a:noFill/>
                </a:ln>
                <a:effectLst/>
                <a:uLnTx/>
                <a:uFillTx/>
                <a:latin typeface="Arial Black" charset="0"/>
              </a:rPr>
              <a:t>OBSERVER(S)</a:t>
            </a:r>
          </a:p>
        </p:txBody>
      </p:sp>
      <p:sp>
        <p:nvSpPr>
          <p:cNvPr id="5" name="Rectangle 4">
            <a:extLst>
              <a:ext uri="{FF2B5EF4-FFF2-40B4-BE49-F238E27FC236}">
                <a16:creationId xmlns:a16="http://schemas.microsoft.com/office/drawing/2014/main" id="{048A44DC-2BD0-41DF-8EFF-9AF4677A5D7A}"/>
              </a:ext>
            </a:extLst>
          </p:cNvPr>
          <p:cNvSpPr/>
          <p:nvPr/>
        </p:nvSpPr>
        <p:spPr>
          <a:xfrm>
            <a:off x="345018" y="1781939"/>
            <a:ext cx="6096000" cy="4196020"/>
          </a:xfrm>
          <a:prstGeom prst="rect">
            <a:avLst/>
          </a:prstGeom>
        </p:spPr>
        <p:txBody>
          <a:bodyPr>
            <a:spAutoFit/>
          </a:bodyPr>
          <a:lstStyle/>
          <a:p>
            <a:pPr>
              <a:lnSpc>
                <a:spcPct val="150000"/>
              </a:lnSpc>
            </a:pPr>
            <a:r>
              <a:rPr lang="en-US" dirty="0">
                <a:latin typeface="Arial" panose="020B0604020202020204" pitchFamily="34" charset="0"/>
                <a:cs typeface="Arial" panose="020B0604020202020204" pitchFamily="34" charset="0"/>
              </a:rPr>
              <a:t>Watch, listen, and take notes on the following points:</a:t>
            </a:r>
          </a:p>
          <a:p>
            <a:pPr marL="171450" indent="-1714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How well are they…?</a:t>
            </a:r>
          </a:p>
          <a:p>
            <a:pPr marL="171450" indent="-1714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Sharing the conversation?</a:t>
            </a:r>
          </a:p>
          <a:p>
            <a:pPr marL="171450" indent="-1714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Listening and attempting to learn about the other person before sharing opinions?</a:t>
            </a:r>
          </a:p>
          <a:p>
            <a:pPr marL="171450" indent="-1714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Keeping it simple – talking and conversing not lecturing or presenting?</a:t>
            </a:r>
          </a:p>
          <a:p>
            <a:pPr marL="171450" indent="-1714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Giving and receiving support?</a:t>
            </a:r>
          </a:p>
          <a:p>
            <a:pPr marL="171450" indent="-1714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Note examples of powerful questions, honesty, openness, courageous talk, and constructive candor.</a:t>
            </a:r>
          </a:p>
        </p:txBody>
      </p:sp>
      <p:sp>
        <p:nvSpPr>
          <p:cNvPr id="10" name="Slide Number Placeholder 2">
            <a:extLst>
              <a:ext uri="{FF2B5EF4-FFF2-40B4-BE49-F238E27FC236}">
                <a16:creationId xmlns:a16="http://schemas.microsoft.com/office/drawing/2014/main" id="{B1C899E0-A924-44C1-B8E3-8439D0E033DF}"/>
              </a:ext>
            </a:extLst>
          </p:cNvPr>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fld id="{0D558541-60C9-42A2-8392-FF12533A6B7A}" type="slidenum">
              <a:rPr lang="en-US"/>
              <a:pPr/>
              <a:t>10</a:t>
            </a:fld>
            <a:endParaRPr lang="en-US" dirty="0"/>
          </a:p>
        </p:txBody>
      </p:sp>
      <p:sp>
        <p:nvSpPr>
          <p:cNvPr id="12" name="Rectangle 11">
            <a:extLst>
              <a:ext uri="{FF2B5EF4-FFF2-40B4-BE49-F238E27FC236}">
                <a16:creationId xmlns:a16="http://schemas.microsoft.com/office/drawing/2014/main" id="{7DB8AB57-BB32-4A03-BBD3-D3DEAE4FF53D}"/>
              </a:ext>
            </a:extLst>
          </p:cNvPr>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anose="020B0604020202020204" pitchFamily="34" charset="0"/>
                <a:cs typeface="Arial" pitchFamily="34" charset="0"/>
              </a:rPr>
              <a:t>Copyright © 2017 Accenture. All rights reserved. For Accenture Internal Use Only.</a:t>
            </a:r>
          </a:p>
        </p:txBody>
      </p:sp>
      <p:sp>
        <p:nvSpPr>
          <p:cNvPr id="13" name="Freeform 5">
            <a:extLst>
              <a:ext uri="{FF2B5EF4-FFF2-40B4-BE49-F238E27FC236}">
                <a16:creationId xmlns:a16="http://schemas.microsoft.com/office/drawing/2014/main" id="{453E0EFF-3878-431D-ABBA-CD732F8459BB}"/>
              </a:ext>
            </a:extLst>
          </p:cNvPr>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B0F0"/>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FFFFFF"/>
              </a:solidFill>
              <a:latin typeface="Arial"/>
            </a:endParaRPr>
          </a:p>
        </p:txBody>
      </p:sp>
      <p:sp>
        <p:nvSpPr>
          <p:cNvPr id="14" name="Freeform 6">
            <a:extLst>
              <a:ext uri="{FF2B5EF4-FFF2-40B4-BE49-F238E27FC236}">
                <a16:creationId xmlns:a16="http://schemas.microsoft.com/office/drawing/2014/main" id="{7AE52D32-76E5-4DC6-A29C-8959E4DE367F}"/>
              </a:ext>
            </a:extLst>
          </p:cNvPr>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23428538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5CB0F908-865E-49B5-8074-92DD60A3CA8C}"/>
              </a:ext>
            </a:extLst>
          </p:cNvPr>
          <p:cNvPicPr>
            <a:picLocks noChangeAspect="1"/>
          </p:cNvPicPr>
          <p:nvPr/>
        </p:nvPicPr>
        <p:blipFill rotWithShape="1">
          <a:blip r:embed="rId3">
            <a:extLst>
              <a:ext uri="{28A0092B-C50C-407E-A947-70E740481C1C}">
                <a14:useLocalDpi xmlns:a14="http://schemas.microsoft.com/office/drawing/2010/main" val="0"/>
              </a:ext>
            </a:extLst>
          </a:blip>
          <a:srcRect l="181" r="16472" b="-2"/>
          <a:stretch/>
        </p:blipFill>
        <p:spPr>
          <a:xfrm>
            <a:off x="7590971" y="4480"/>
            <a:ext cx="4601029" cy="3671093"/>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sp>
        <p:nvSpPr>
          <p:cNvPr id="4" name="Title 3">
            <a:extLst>
              <a:ext uri="{FF2B5EF4-FFF2-40B4-BE49-F238E27FC236}">
                <a16:creationId xmlns:a16="http://schemas.microsoft.com/office/drawing/2014/main" id="{65F266A3-86BF-46B0-8DCF-19B32B8E304E}"/>
              </a:ext>
            </a:extLst>
          </p:cNvPr>
          <p:cNvSpPr>
            <a:spLocks noGrp="1"/>
          </p:cNvSpPr>
          <p:nvPr>
            <p:ph type="title"/>
          </p:nvPr>
        </p:nvSpPr>
        <p:spPr/>
        <p:txBody>
          <a:bodyPr/>
          <a:lstStyle/>
          <a:p>
            <a:r>
              <a:rPr lang="en-US" dirty="0"/>
              <a:t>Role play I</a:t>
            </a:r>
          </a:p>
        </p:txBody>
      </p:sp>
      <p:sp>
        <p:nvSpPr>
          <p:cNvPr id="5" name="Text Placeholder 4">
            <a:extLst>
              <a:ext uri="{FF2B5EF4-FFF2-40B4-BE49-F238E27FC236}">
                <a16:creationId xmlns:a16="http://schemas.microsoft.com/office/drawing/2014/main" id="{40038E34-47E3-4E1D-97B5-B97525F30637}"/>
              </a:ext>
            </a:extLst>
          </p:cNvPr>
          <p:cNvSpPr>
            <a:spLocks noGrp="1"/>
          </p:cNvSpPr>
          <p:nvPr>
            <p:ph type="body" sz="quarter" idx="13"/>
          </p:nvPr>
        </p:nvSpPr>
        <p:spPr>
          <a:xfrm>
            <a:off x="345018" y="1108215"/>
            <a:ext cx="8058753" cy="5118413"/>
          </a:xfrm>
        </p:spPr>
        <p:txBody>
          <a:bodyPr/>
          <a:lstStyle/>
          <a:p>
            <a:pPr>
              <a:lnSpc>
                <a:spcPct val="150000"/>
              </a:lnSpc>
            </a:pPr>
            <a:r>
              <a:rPr lang="en-US" sz="1800" b="0" dirty="0">
                <a:latin typeface="+mn-lt"/>
              </a:rPr>
              <a:t>Abhay has been leading a team for two months. As the project/phase of work has moved forward, Abhay has noticed less cooperation and input from the client/customer team members. Currently, the client/customer team is running behind schedule on completing the deliverables they have been assigned. Through observations and specific reports, Abhay has discovered that the Accenture team members are working significantly longer hours to compensate for their client/customer teammates. Abhay is concerned about the client/customer relationship ramifications, specifically what it would mean to confront the client/customer about meeting their target dates. Abhay is also concerned about attaining the overall project’s goals and the impact on Accenture team members’ morale.  Abhay has set up a meeting with Ramona, his counterpart at the client/customer.</a:t>
            </a:r>
          </a:p>
        </p:txBody>
      </p:sp>
      <p:sp>
        <p:nvSpPr>
          <p:cNvPr id="6" name="Slide Number Placeholder 2">
            <a:extLst>
              <a:ext uri="{FF2B5EF4-FFF2-40B4-BE49-F238E27FC236}">
                <a16:creationId xmlns:a16="http://schemas.microsoft.com/office/drawing/2014/main" id="{32E7F16D-515B-4500-B6AE-3CDB800698AC}"/>
              </a:ext>
            </a:extLst>
          </p:cNvPr>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0D558541-60C9-42A2-8392-FF12533A6B7A}" type="slidenum">
              <a:rPr kumimoji="0" lang="en-US" sz="1200" b="0" i="0" u="none" strike="noStrike" kern="0" cap="none" spc="0" normalizeH="0" baseline="0" noProof="0">
                <a:ln>
                  <a:noFill/>
                </a:ln>
                <a:effectLst/>
                <a:uLnTx/>
                <a:uFillTx/>
                <a:latin typeface="Calibri" panose="020F0502020204030204"/>
              </a:rPr>
              <a:pPr marL="0" marR="0" lvl="0" indent="0" algn="r" defTabSz="914400" eaLnBrk="1" fontAlgn="auto" latinLnBrk="0" hangingPunct="1">
                <a:lnSpc>
                  <a:spcPct val="100000"/>
                </a:lnSpc>
                <a:spcBef>
                  <a:spcPts val="0"/>
                </a:spcBef>
                <a:spcAft>
                  <a:spcPts val="0"/>
                </a:spcAft>
                <a:buClrTx/>
                <a:buSzTx/>
                <a:buFontTx/>
                <a:buNone/>
                <a:tabLst/>
                <a:defRPr/>
              </a:pPr>
              <a:t>11</a:t>
            </a:fld>
            <a:endParaRPr kumimoji="0" lang="en-US" sz="1200" b="0" i="0" u="none" strike="noStrike" kern="0" cap="none" spc="0" normalizeH="0" baseline="0" noProof="0" dirty="0">
              <a:ln>
                <a:noFill/>
              </a:ln>
              <a:effectLst/>
              <a:uLnTx/>
              <a:uFillTx/>
              <a:latin typeface="Calibri" panose="020F0502020204030204"/>
            </a:endParaRPr>
          </a:p>
        </p:txBody>
      </p:sp>
    </p:spTree>
    <p:extLst>
      <p:ext uri="{BB962C8B-B14F-4D97-AF65-F5344CB8AC3E}">
        <p14:creationId xmlns:p14="http://schemas.microsoft.com/office/powerpoint/2010/main" val="854110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9" name="Picture 8">
            <a:extLst>
              <a:ext uri="{FF2B5EF4-FFF2-40B4-BE49-F238E27FC236}">
                <a16:creationId xmlns:a16="http://schemas.microsoft.com/office/drawing/2014/main" id="{4A3DCA4F-BA78-4F1C-9F8D-B0E144BA66FA}"/>
              </a:ext>
            </a:extLst>
          </p:cNvPr>
          <p:cNvPicPr>
            <a:picLocks noChangeAspect="1"/>
          </p:cNvPicPr>
          <p:nvPr/>
        </p:nvPicPr>
        <p:blipFill rotWithShape="1">
          <a:blip r:embed="rId3">
            <a:extLst>
              <a:ext uri="{28A0092B-C50C-407E-A947-70E740481C1C}">
                <a14:useLocalDpi xmlns:a14="http://schemas.microsoft.com/office/drawing/2010/main" val="0"/>
              </a:ext>
            </a:extLst>
          </a:blip>
          <a:srcRect t="11765" r="8628"/>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724CD679-7405-4CD3-A92A-9469F279A5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9E7A4DB-0BE9-410C-BF4B-463546286715}"/>
              </a:ext>
            </a:extLst>
          </p:cNvPr>
          <p:cNvSpPr>
            <a:spLocks noGrp="1"/>
          </p:cNvSpPr>
          <p:nvPr>
            <p:ph type="title"/>
          </p:nvPr>
        </p:nvSpPr>
        <p:spPr>
          <a:xfrm>
            <a:off x="594805" y="640263"/>
            <a:ext cx="5221266" cy="1344975"/>
          </a:xfrm>
        </p:spPr>
        <p:txBody>
          <a:bodyPr vert="horz" lIns="0" tIns="0" rIns="130101" bIns="0" rtlCol="0" anchor="t" anchorCtr="0">
            <a:noAutofit/>
          </a:bodyPr>
          <a:lstStyle/>
          <a:p>
            <a:pPr defTabSz="1734634">
              <a:lnSpc>
                <a:spcPct val="80000"/>
              </a:lnSpc>
            </a:pPr>
            <a:r>
              <a:rPr lang="en-US" cap="all" spc="-133" dirty="0">
                <a:latin typeface="Arial Black" charset="0"/>
              </a:rPr>
              <a:t>debrief</a:t>
            </a:r>
          </a:p>
        </p:txBody>
      </p:sp>
      <p:sp>
        <p:nvSpPr>
          <p:cNvPr id="7" name="Text Placeholder 6">
            <a:extLst>
              <a:ext uri="{FF2B5EF4-FFF2-40B4-BE49-F238E27FC236}">
                <a16:creationId xmlns:a16="http://schemas.microsoft.com/office/drawing/2014/main" id="{7991502F-9905-4868-A183-D46F746CF963}"/>
              </a:ext>
            </a:extLst>
          </p:cNvPr>
          <p:cNvSpPr>
            <a:spLocks noGrp="1"/>
          </p:cNvSpPr>
          <p:nvPr>
            <p:ph type="body" sz="half" idx="2"/>
          </p:nvPr>
        </p:nvSpPr>
        <p:spPr>
          <a:xfrm>
            <a:off x="594110" y="1638300"/>
            <a:ext cx="5235490" cy="4256473"/>
          </a:xfrm>
        </p:spPr>
        <p:txBody>
          <a:bodyPr vert="horz" lIns="91440" tIns="45720" rIns="91440" bIns="45720" rtlCol="0">
            <a:normAutofit/>
          </a:bodyPr>
          <a:lstStyle/>
          <a:p>
            <a:pPr marL="285750" indent="-28575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What went well?</a:t>
            </a:r>
          </a:p>
          <a:p>
            <a:pPr marL="285750" indent="-28575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What didn’t go well?</a:t>
            </a:r>
          </a:p>
          <a:p>
            <a:pPr marL="285750" indent="-28575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What new knowledge or skills do you need to develop?</a:t>
            </a:r>
          </a:p>
        </p:txBody>
      </p:sp>
      <p:sp>
        <p:nvSpPr>
          <p:cNvPr id="22" name="Slide Number Placeholder 2">
            <a:extLst>
              <a:ext uri="{FF2B5EF4-FFF2-40B4-BE49-F238E27FC236}">
                <a16:creationId xmlns:a16="http://schemas.microsoft.com/office/drawing/2014/main" id="{10308C8E-4688-48DD-AD39-272EDE0817A3}"/>
              </a:ext>
            </a:extLst>
          </p:cNvPr>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0D558541-60C9-42A2-8392-FF12533A6B7A}" type="slidenum">
              <a:rPr kumimoji="0" lang="en-US" sz="1200" b="0" i="0" u="none" strike="noStrike" kern="0" cap="none" spc="0" normalizeH="0" baseline="0" noProof="0">
                <a:ln>
                  <a:noFill/>
                </a:ln>
                <a:solidFill>
                  <a:prstClr val="white"/>
                </a:solidFill>
                <a:effectLst/>
                <a:uLnTx/>
                <a:uFillTx/>
                <a:latin typeface="Calibri" panose="020F0502020204030204"/>
              </a:rPr>
              <a:pPr marL="0" marR="0" lvl="0" indent="0" algn="r" defTabSz="914400" eaLnBrk="1" fontAlgn="auto" latinLnBrk="0" hangingPunct="1">
                <a:lnSpc>
                  <a:spcPct val="100000"/>
                </a:lnSpc>
                <a:spcBef>
                  <a:spcPts val="0"/>
                </a:spcBef>
                <a:spcAft>
                  <a:spcPts val="0"/>
                </a:spcAft>
                <a:buClrTx/>
                <a:buSzTx/>
                <a:buFontTx/>
                <a:buNone/>
                <a:tabLst/>
                <a:defRPr/>
              </a:pPr>
              <a:t>12</a:t>
            </a:fld>
            <a:endParaRPr kumimoji="0" lang="en-US" sz="1200" b="0" i="0" u="none" strike="noStrike" kern="0" cap="none" spc="0" normalizeH="0" baseline="0" noProof="0" dirty="0">
              <a:ln>
                <a:noFill/>
              </a:ln>
              <a:solidFill>
                <a:prstClr val="white"/>
              </a:solidFill>
              <a:effectLst/>
              <a:uLnTx/>
              <a:uFillTx/>
              <a:latin typeface="Calibri" panose="020F0502020204030204"/>
            </a:endParaRPr>
          </a:p>
        </p:txBody>
      </p:sp>
      <p:sp>
        <p:nvSpPr>
          <p:cNvPr id="24" name="Rectangle 23">
            <a:extLst>
              <a:ext uri="{FF2B5EF4-FFF2-40B4-BE49-F238E27FC236}">
                <a16:creationId xmlns:a16="http://schemas.microsoft.com/office/drawing/2014/main" id="{BC34FE49-2B9F-41CD-B1D4-6BFC91C4AD79}"/>
              </a:ext>
            </a:extLst>
          </p:cNvPr>
          <p:cNvSpPr/>
          <p:nvPr/>
        </p:nvSpPr>
        <p:spPr>
          <a:xfrm>
            <a:off x="6333067" y="6426753"/>
            <a:ext cx="4504267" cy="198020"/>
          </a:xfrm>
          <a:prstGeom prst="rect">
            <a:avLst/>
          </a:prstGeom>
          <a:noFill/>
          <a:ln w="12700" cap="flat" cmpd="sng" algn="ctr">
            <a:noFill/>
            <a:prstDash val="solid"/>
            <a:miter lim="800000"/>
          </a:ln>
          <a:effectLst/>
        </p:spPr>
        <p:txBody>
          <a:bodyPr lIns="0" rtlCol="0" anchor="ctr"/>
          <a:lstStyle/>
          <a:p>
            <a:pPr marL="0" marR="0" lvl="0" indent="0" defTabSz="1087106" eaLnBrk="1" fontAlgn="auto" latinLnBrk="0" hangingPunct="1">
              <a:lnSpc>
                <a:spcPct val="100000"/>
              </a:lnSpc>
              <a:spcBef>
                <a:spcPts val="0"/>
              </a:spcBef>
              <a:spcAft>
                <a:spcPts val="0"/>
              </a:spcAft>
              <a:buClrTx/>
              <a:buSzTx/>
              <a:buFontTx/>
              <a:buNone/>
              <a:tabLst/>
              <a:defRPr/>
            </a:pPr>
            <a:r>
              <a:rPr kumimoji="0" lang="en-US" sz="933" b="0" i="0" u="none" strike="noStrike" kern="0" cap="none" spc="0" normalizeH="0" baseline="0" noProof="0" dirty="0">
                <a:ln>
                  <a:noFill/>
                </a:ln>
                <a:solidFill>
                  <a:prstClr val="white"/>
                </a:solidFill>
                <a:effectLst/>
                <a:uLnTx/>
                <a:uFillTx/>
                <a:latin typeface="Arial" panose="020B0604020202020204" pitchFamily="34" charset="0"/>
                <a:ea typeface="+mn-ea"/>
                <a:cs typeface="Arial" pitchFamily="34" charset="0"/>
              </a:rPr>
              <a:t>Copyright © 2017 Accenture. All rights reserved. For Accenture Internal Use Only.</a:t>
            </a:r>
          </a:p>
        </p:txBody>
      </p:sp>
      <p:sp>
        <p:nvSpPr>
          <p:cNvPr id="25" name="Freeform 5">
            <a:extLst>
              <a:ext uri="{FF2B5EF4-FFF2-40B4-BE49-F238E27FC236}">
                <a16:creationId xmlns:a16="http://schemas.microsoft.com/office/drawing/2014/main" id="{46D67B17-E396-4C04-94F5-1275705E376A}"/>
              </a:ext>
            </a:extLst>
          </p:cNvPr>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B0F0"/>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FFFFFF"/>
              </a:solidFill>
              <a:latin typeface="Arial"/>
            </a:endParaRPr>
          </a:p>
        </p:txBody>
      </p:sp>
      <p:sp>
        <p:nvSpPr>
          <p:cNvPr id="26" name="Freeform 6">
            <a:extLst>
              <a:ext uri="{FF2B5EF4-FFF2-40B4-BE49-F238E27FC236}">
                <a16:creationId xmlns:a16="http://schemas.microsoft.com/office/drawing/2014/main" id="{0B2B494F-C1A1-40CB-8216-752C41B3C8C6}"/>
              </a:ext>
            </a:extLst>
          </p:cNvPr>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ysClr val="window" lastClr="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1348310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5CB0F908-865E-49B5-8074-92DD60A3CA8C}"/>
              </a:ext>
            </a:extLst>
          </p:cNvPr>
          <p:cNvPicPr>
            <a:picLocks noChangeAspect="1"/>
          </p:cNvPicPr>
          <p:nvPr/>
        </p:nvPicPr>
        <p:blipFill rotWithShape="1">
          <a:blip r:embed="rId3">
            <a:extLst>
              <a:ext uri="{28A0092B-C50C-407E-A947-70E740481C1C}">
                <a14:useLocalDpi xmlns:a14="http://schemas.microsoft.com/office/drawing/2010/main" val="0"/>
              </a:ext>
            </a:extLst>
          </a:blip>
          <a:srcRect l="181" r="16472" b="-2"/>
          <a:stretch/>
        </p:blipFill>
        <p:spPr>
          <a:xfrm>
            <a:off x="7590971" y="4480"/>
            <a:ext cx="4601029" cy="3671093"/>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sp>
        <p:nvSpPr>
          <p:cNvPr id="4" name="Title 3">
            <a:extLst>
              <a:ext uri="{FF2B5EF4-FFF2-40B4-BE49-F238E27FC236}">
                <a16:creationId xmlns:a16="http://schemas.microsoft.com/office/drawing/2014/main" id="{65F266A3-86BF-46B0-8DCF-19B32B8E304E}"/>
              </a:ext>
            </a:extLst>
          </p:cNvPr>
          <p:cNvSpPr>
            <a:spLocks noGrp="1"/>
          </p:cNvSpPr>
          <p:nvPr>
            <p:ph type="title"/>
          </p:nvPr>
        </p:nvSpPr>
        <p:spPr/>
        <p:txBody>
          <a:bodyPr/>
          <a:lstStyle/>
          <a:p>
            <a:r>
              <a:rPr lang="en-US" dirty="0"/>
              <a:t>Role play II</a:t>
            </a:r>
          </a:p>
        </p:txBody>
      </p:sp>
      <p:sp>
        <p:nvSpPr>
          <p:cNvPr id="5" name="Text Placeholder 4">
            <a:extLst>
              <a:ext uri="{FF2B5EF4-FFF2-40B4-BE49-F238E27FC236}">
                <a16:creationId xmlns:a16="http://schemas.microsoft.com/office/drawing/2014/main" id="{40038E34-47E3-4E1D-97B5-B97525F30637}"/>
              </a:ext>
            </a:extLst>
          </p:cNvPr>
          <p:cNvSpPr>
            <a:spLocks noGrp="1"/>
          </p:cNvSpPr>
          <p:nvPr>
            <p:ph type="body" sz="quarter" idx="13"/>
          </p:nvPr>
        </p:nvSpPr>
        <p:spPr>
          <a:xfrm>
            <a:off x="345018" y="1108215"/>
            <a:ext cx="8058753" cy="5118413"/>
          </a:xfrm>
        </p:spPr>
        <p:txBody>
          <a:bodyPr/>
          <a:lstStyle/>
          <a:p>
            <a:pPr>
              <a:lnSpc>
                <a:spcPct val="150000"/>
              </a:lnSpc>
            </a:pPr>
            <a:r>
              <a:rPr lang="en-US" sz="1800" b="0" dirty="0">
                <a:latin typeface="+mn-lt"/>
              </a:rPr>
              <a:t>Nguyen, a very conscientious and knowledgeable team member, is working on a report that you used to complete. Peter got her get started, made sure she understood the requirements, and left her on her own to complete the report, which is due the following week. Their manager has requested that the report be sent to the Sponsor as soon as possible. Given the change in deadline and the fact that it is Nguyen’s first time working on the report, Peter is wondering what to do. Should he offer to take the responsibility back – just this one time or see just see how Nguyen wants to handle it? Peter has set up a call with Nguyen to let her know about the earlier due date and to discuss the situation.</a:t>
            </a:r>
          </a:p>
        </p:txBody>
      </p:sp>
      <p:sp>
        <p:nvSpPr>
          <p:cNvPr id="8" name="Slide Number Placeholder 2">
            <a:extLst>
              <a:ext uri="{FF2B5EF4-FFF2-40B4-BE49-F238E27FC236}">
                <a16:creationId xmlns:a16="http://schemas.microsoft.com/office/drawing/2014/main" id="{98798386-B10D-4F20-9C68-7299CA925AA0}"/>
              </a:ext>
            </a:extLst>
          </p:cNvPr>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0D558541-60C9-42A2-8392-FF12533A6B7A}" type="slidenum">
              <a:rPr kumimoji="0" lang="en-US" sz="1200" b="0" i="0" u="none" strike="noStrike" kern="0" cap="none" spc="0" normalizeH="0" baseline="0" noProof="0">
                <a:ln>
                  <a:noFill/>
                </a:ln>
                <a:effectLst/>
                <a:uLnTx/>
                <a:uFillTx/>
                <a:latin typeface="Calibri" panose="020F0502020204030204"/>
              </a:rPr>
              <a:pPr marL="0" marR="0" lvl="0" indent="0" algn="r" defTabSz="914400" eaLnBrk="1" fontAlgn="auto" latinLnBrk="0" hangingPunct="1">
                <a:lnSpc>
                  <a:spcPct val="100000"/>
                </a:lnSpc>
                <a:spcBef>
                  <a:spcPts val="0"/>
                </a:spcBef>
                <a:spcAft>
                  <a:spcPts val="0"/>
                </a:spcAft>
                <a:buClrTx/>
                <a:buSzTx/>
                <a:buFontTx/>
                <a:buNone/>
                <a:tabLst/>
                <a:defRPr/>
              </a:pPr>
              <a:t>13</a:t>
            </a:fld>
            <a:endParaRPr kumimoji="0" lang="en-US" sz="1200" b="0" i="0" u="none" strike="noStrike" kern="0" cap="none" spc="0" normalizeH="0" baseline="0" noProof="0" dirty="0">
              <a:ln>
                <a:noFill/>
              </a:ln>
              <a:effectLst/>
              <a:uLnTx/>
              <a:uFillTx/>
              <a:latin typeface="Calibri" panose="020F0502020204030204"/>
            </a:endParaRPr>
          </a:p>
        </p:txBody>
      </p:sp>
    </p:spTree>
    <p:extLst>
      <p:ext uri="{BB962C8B-B14F-4D97-AF65-F5344CB8AC3E}">
        <p14:creationId xmlns:p14="http://schemas.microsoft.com/office/powerpoint/2010/main" val="2699752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5CB0F908-865E-49B5-8074-92DD60A3CA8C}"/>
              </a:ext>
            </a:extLst>
          </p:cNvPr>
          <p:cNvPicPr>
            <a:picLocks noChangeAspect="1"/>
          </p:cNvPicPr>
          <p:nvPr/>
        </p:nvPicPr>
        <p:blipFill rotWithShape="1">
          <a:blip r:embed="rId3">
            <a:extLst>
              <a:ext uri="{28A0092B-C50C-407E-A947-70E740481C1C}">
                <a14:useLocalDpi xmlns:a14="http://schemas.microsoft.com/office/drawing/2010/main" val="0"/>
              </a:ext>
            </a:extLst>
          </a:blip>
          <a:srcRect l="181" r="16472" b="-2"/>
          <a:stretch/>
        </p:blipFill>
        <p:spPr>
          <a:xfrm>
            <a:off x="7590971" y="4480"/>
            <a:ext cx="4601029" cy="3671093"/>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sp>
        <p:nvSpPr>
          <p:cNvPr id="4" name="Title 3">
            <a:extLst>
              <a:ext uri="{FF2B5EF4-FFF2-40B4-BE49-F238E27FC236}">
                <a16:creationId xmlns:a16="http://schemas.microsoft.com/office/drawing/2014/main" id="{65F266A3-86BF-46B0-8DCF-19B32B8E304E}"/>
              </a:ext>
            </a:extLst>
          </p:cNvPr>
          <p:cNvSpPr>
            <a:spLocks noGrp="1"/>
          </p:cNvSpPr>
          <p:nvPr>
            <p:ph type="title"/>
          </p:nvPr>
        </p:nvSpPr>
        <p:spPr/>
        <p:txBody>
          <a:bodyPr/>
          <a:lstStyle/>
          <a:p>
            <a:r>
              <a:rPr lang="en-US" dirty="0"/>
              <a:t>Role play III</a:t>
            </a:r>
          </a:p>
        </p:txBody>
      </p:sp>
      <p:sp>
        <p:nvSpPr>
          <p:cNvPr id="5" name="Text Placeholder 4">
            <a:extLst>
              <a:ext uri="{FF2B5EF4-FFF2-40B4-BE49-F238E27FC236}">
                <a16:creationId xmlns:a16="http://schemas.microsoft.com/office/drawing/2014/main" id="{40038E34-47E3-4E1D-97B5-B97525F30637}"/>
              </a:ext>
            </a:extLst>
          </p:cNvPr>
          <p:cNvSpPr>
            <a:spLocks noGrp="1"/>
          </p:cNvSpPr>
          <p:nvPr>
            <p:ph type="body" sz="quarter" idx="13"/>
          </p:nvPr>
        </p:nvSpPr>
        <p:spPr>
          <a:xfrm>
            <a:off x="345018" y="1108215"/>
            <a:ext cx="8058753" cy="5118413"/>
          </a:xfrm>
        </p:spPr>
        <p:txBody>
          <a:bodyPr/>
          <a:lstStyle/>
          <a:p>
            <a:pPr>
              <a:lnSpc>
                <a:spcPct val="150000"/>
              </a:lnSpc>
            </a:pPr>
            <a:r>
              <a:rPr lang="en-US" sz="1800" b="0" dirty="0">
                <a:latin typeface="+mn-lt"/>
              </a:rPr>
              <a:t>Rita and Sam are colleagues who are working together on an assignment which needs to be finished tomorrow. Sam has been very absent these last days and not contributed much. Rita is anxious to get the job done, but can’t do it alone. Rita’s ultimate goal is to get going together again to meet the deadline. To reach that goal Rita will somehow first have to understand more about Sam’s situation, by showing empathy.</a:t>
            </a:r>
          </a:p>
        </p:txBody>
      </p:sp>
      <p:sp>
        <p:nvSpPr>
          <p:cNvPr id="8" name="Slide Number Placeholder 2">
            <a:extLst>
              <a:ext uri="{FF2B5EF4-FFF2-40B4-BE49-F238E27FC236}">
                <a16:creationId xmlns:a16="http://schemas.microsoft.com/office/drawing/2014/main" id="{98798386-B10D-4F20-9C68-7299CA925AA0}"/>
              </a:ext>
            </a:extLst>
          </p:cNvPr>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D558541-60C9-42A2-8392-FF12533A6B7A}" type="slidenum">
              <a:rPr kumimoji="0" lang="en-US" sz="12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076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5CB0F908-865E-49B5-8074-92DD60A3CA8C}"/>
              </a:ext>
            </a:extLst>
          </p:cNvPr>
          <p:cNvPicPr>
            <a:picLocks noChangeAspect="1"/>
          </p:cNvPicPr>
          <p:nvPr/>
        </p:nvPicPr>
        <p:blipFill rotWithShape="1">
          <a:blip r:embed="rId3">
            <a:extLst>
              <a:ext uri="{28A0092B-C50C-407E-A947-70E740481C1C}">
                <a14:useLocalDpi xmlns:a14="http://schemas.microsoft.com/office/drawing/2010/main" val="0"/>
              </a:ext>
            </a:extLst>
          </a:blip>
          <a:srcRect l="181" r="16472" b="-2"/>
          <a:stretch/>
        </p:blipFill>
        <p:spPr>
          <a:xfrm>
            <a:off x="7590971" y="4480"/>
            <a:ext cx="4601029" cy="3671093"/>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sp>
        <p:nvSpPr>
          <p:cNvPr id="4" name="Title 3">
            <a:extLst>
              <a:ext uri="{FF2B5EF4-FFF2-40B4-BE49-F238E27FC236}">
                <a16:creationId xmlns:a16="http://schemas.microsoft.com/office/drawing/2014/main" id="{65F266A3-86BF-46B0-8DCF-19B32B8E304E}"/>
              </a:ext>
            </a:extLst>
          </p:cNvPr>
          <p:cNvSpPr>
            <a:spLocks noGrp="1"/>
          </p:cNvSpPr>
          <p:nvPr>
            <p:ph type="title"/>
          </p:nvPr>
        </p:nvSpPr>
        <p:spPr/>
        <p:txBody>
          <a:bodyPr/>
          <a:lstStyle/>
          <a:p>
            <a:r>
              <a:rPr lang="en-US" dirty="0"/>
              <a:t>Role play IV</a:t>
            </a:r>
          </a:p>
        </p:txBody>
      </p:sp>
      <p:sp>
        <p:nvSpPr>
          <p:cNvPr id="5" name="Text Placeholder 4">
            <a:extLst>
              <a:ext uri="{FF2B5EF4-FFF2-40B4-BE49-F238E27FC236}">
                <a16:creationId xmlns:a16="http://schemas.microsoft.com/office/drawing/2014/main" id="{40038E34-47E3-4E1D-97B5-B97525F30637}"/>
              </a:ext>
            </a:extLst>
          </p:cNvPr>
          <p:cNvSpPr>
            <a:spLocks noGrp="1"/>
          </p:cNvSpPr>
          <p:nvPr>
            <p:ph type="body" sz="quarter" idx="13"/>
          </p:nvPr>
        </p:nvSpPr>
        <p:spPr>
          <a:xfrm>
            <a:off x="345018" y="1108215"/>
            <a:ext cx="8058753" cy="5118413"/>
          </a:xfrm>
        </p:spPr>
        <p:txBody>
          <a:bodyPr/>
          <a:lstStyle/>
          <a:p>
            <a:pPr>
              <a:lnSpc>
                <a:spcPct val="150000"/>
              </a:lnSpc>
            </a:pPr>
            <a:r>
              <a:rPr lang="en-US" sz="1800" b="0" dirty="0">
                <a:latin typeface="+mn-lt"/>
              </a:rPr>
              <a:t>Felicia by nature is modest and doesn’t voice her opinion quickly. When she does speak, she actually has quite good points. Her counterpart on this project, Neil, is known for his seemingly endless streams of words, and taking over the conversation. It is really important that Felicia gets enough room to speak, so that she can tell him what she think of the project approach.</a:t>
            </a:r>
          </a:p>
          <a:p>
            <a:pPr>
              <a:lnSpc>
                <a:spcPct val="150000"/>
              </a:lnSpc>
            </a:pPr>
            <a:endParaRPr lang="en-US" sz="1800" b="0" dirty="0">
              <a:latin typeface="+mn-lt"/>
            </a:endParaRPr>
          </a:p>
          <a:p>
            <a:pPr>
              <a:lnSpc>
                <a:spcPct val="150000"/>
              </a:lnSpc>
            </a:pPr>
            <a:endParaRPr lang="en-US" sz="1800" b="0" dirty="0">
              <a:latin typeface="+mn-lt"/>
            </a:endParaRPr>
          </a:p>
          <a:p>
            <a:pPr>
              <a:lnSpc>
                <a:spcPct val="150000"/>
              </a:lnSpc>
            </a:pPr>
            <a:endParaRPr lang="en-US" sz="1800" b="0" dirty="0">
              <a:latin typeface="+mn-lt"/>
            </a:endParaRPr>
          </a:p>
        </p:txBody>
      </p:sp>
      <p:sp>
        <p:nvSpPr>
          <p:cNvPr id="8" name="Slide Number Placeholder 2">
            <a:extLst>
              <a:ext uri="{FF2B5EF4-FFF2-40B4-BE49-F238E27FC236}">
                <a16:creationId xmlns:a16="http://schemas.microsoft.com/office/drawing/2014/main" id="{98798386-B10D-4F20-9C68-7299CA925AA0}"/>
              </a:ext>
            </a:extLst>
          </p:cNvPr>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D558541-60C9-42A2-8392-FF12533A6B7A}" type="slidenum">
              <a:rPr kumimoji="0" lang="en-US" sz="12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269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5CB0F908-865E-49B5-8074-92DD60A3CA8C}"/>
              </a:ext>
            </a:extLst>
          </p:cNvPr>
          <p:cNvPicPr>
            <a:picLocks noChangeAspect="1"/>
          </p:cNvPicPr>
          <p:nvPr/>
        </p:nvPicPr>
        <p:blipFill rotWithShape="1">
          <a:blip r:embed="rId3">
            <a:extLst>
              <a:ext uri="{28A0092B-C50C-407E-A947-70E740481C1C}">
                <a14:useLocalDpi xmlns:a14="http://schemas.microsoft.com/office/drawing/2010/main" val="0"/>
              </a:ext>
            </a:extLst>
          </a:blip>
          <a:srcRect l="181" r="16472" b="-2"/>
          <a:stretch/>
        </p:blipFill>
        <p:spPr>
          <a:xfrm>
            <a:off x="7590971" y="4480"/>
            <a:ext cx="4601029" cy="3671093"/>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sp>
        <p:nvSpPr>
          <p:cNvPr id="4" name="Title 3">
            <a:extLst>
              <a:ext uri="{FF2B5EF4-FFF2-40B4-BE49-F238E27FC236}">
                <a16:creationId xmlns:a16="http://schemas.microsoft.com/office/drawing/2014/main" id="{65F266A3-86BF-46B0-8DCF-19B32B8E304E}"/>
              </a:ext>
            </a:extLst>
          </p:cNvPr>
          <p:cNvSpPr>
            <a:spLocks noGrp="1"/>
          </p:cNvSpPr>
          <p:nvPr>
            <p:ph type="title"/>
          </p:nvPr>
        </p:nvSpPr>
        <p:spPr/>
        <p:txBody>
          <a:bodyPr/>
          <a:lstStyle/>
          <a:p>
            <a:r>
              <a:rPr lang="en-US" dirty="0"/>
              <a:t>Role play V</a:t>
            </a:r>
          </a:p>
        </p:txBody>
      </p:sp>
      <p:sp>
        <p:nvSpPr>
          <p:cNvPr id="5" name="Text Placeholder 4">
            <a:extLst>
              <a:ext uri="{FF2B5EF4-FFF2-40B4-BE49-F238E27FC236}">
                <a16:creationId xmlns:a16="http://schemas.microsoft.com/office/drawing/2014/main" id="{40038E34-47E3-4E1D-97B5-B97525F30637}"/>
              </a:ext>
            </a:extLst>
          </p:cNvPr>
          <p:cNvSpPr>
            <a:spLocks noGrp="1"/>
          </p:cNvSpPr>
          <p:nvPr>
            <p:ph type="body" sz="quarter" idx="13"/>
          </p:nvPr>
        </p:nvSpPr>
        <p:spPr>
          <a:xfrm>
            <a:off x="345018" y="1108215"/>
            <a:ext cx="8058753" cy="5118413"/>
          </a:xfrm>
        </p:spPr>
        <p:txBody>
          <a:bodyPr/>
          <a:lstStyle/>
          <a:p>
            <a:pPr>
              <a:lnSpc>
                <a:spcPct val="150000"/>
              </a:lnSpc>
            </a:pPr>
            <a:r>
              <a:rPr lang="en-US" sz="1800" b="0" dirty="0">
                <a:latin typeface="+mn-lt"/>
              </a:rPr>
              <a:t>Zack works on a large system implementation project. The Go-Live week of your project has been delayed for the third time. This is the second time his manager Raffaele has asked to move his holiday for the sake of the Go-Live week. Zack is determined to stick to his holiday plans this time, mainly because he is concerned for the consequences to his relationship with his girlfriend/wife.</a:t>
            </a:r>
          </a:p>
          <a:p>
            <a:pPr>
              <a:lnSpc>
                <a:spcPct val="150000"/>
              </a:lnSpc>
            </a:pPr>
            <a:endParaRPr lang="en-US" sz="1800" b="0" dirty="0">
              <a:latin typeface="+mn-lt"/>
            </a:endParaRPr>
          </a:p>
          <a:p>
            <a:pPr>
              <a:lnSpc>
                <a:spcPct val="150000"/>
              </a:lnSpc>
            </a:pPr>
            <a:endParaRPr lang="en-US" sz="1800" b="0" dirty="0">
              <a:latin typeface="+mn-lt"/>
            </a:endParaRPr>
          </a:p>
          <a:p>
            <a:pPr>
              <a:lnSpc>
                <a:spcPct val="150000"/>
              </a:lnSpc>
            </a:pPr>
            <a:endParaRPr lang="en-US" sz="1800" b="0" dirty="0">
              <a:latin typeface="+mn-lt"/>
            </a:endParaRPr>
          </a:p>
          <a:p>
            <a:pPr>
              <a:lnSpc>
                <a:spcPct val="150000"/>
              </a:lnSpc>
            </a:pPr>
            <a:endParaRPr lang="en-US" sz="1800" b="0" dirty="0">
              <a:latin typeface="+mn-lt"/>
            </a:endParaRPr>
          </a:p>
        </p:txBody>
      </p:sp>
      <p:sp>
        <p:nvSpPr>
          <p:cNvPr id="8" name="Slide Number Placeholder 2">
            <a:extLst>
              <a:ext uri="{FF2B5EF4-FFF2-40B4-BE49-F238E27FC236}">
                <a16:creationId xmlns:a16="http://schemas.microsoft.com/office/drawing/2014/main" id="{98798386-B10D-4F20-9C68-7299CA925AA0}"/>
              </a:ext>
            </a:extLst>
          </p:cNvPr>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D558541-60C9-42A2-8392-FF12533A6B7A}" type="slidenum">
              <a:rPr kumimoji="0" lang="en-US" sz="12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357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5CB0F908-865E-49B5-8074-92DD60A3CA8C}"/>
              </a:ext>
            </a:extLst>
          </p:cNvPr>
          <p:cNvPicPr>
            <a:picLocks noChangeAspect="1"/>
          </p:cNvPicPr>
          <p:nvPr/>
        </p:nvPicPr>
        <p:blipFill rotWithShape="1">
          <a:blip r:embed="rId3">
            <a:extLst>
              <a:ext uri="{28A0092B-C50C-407E-A947-70E740481C1C}">
                <a14:useLocalDpi xmlns:a14="http://schemas.microsoft.com/office/drawing/2010/main" val="0"/>
              </a:ext>
            </a:extLst>
          </a:blip>
          <a:srcRect l="181" r="16472" b="-2"/>
          <a:stretch/>
        </p:blipFill>
        <p:spPr>
          <a:xfrm>
            <a:off x="7590971" y="4480"/>
            <a:ext cx="4601029" cy="3671093"/>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sp>
        <p:nvSpPr>
          <p:cNvPr id="4" name="Title 3">
            <a:extLst>
              <a:ext uri="{FF2B5EF4-FFF2-40B4-BE49-F238E27FC236}">
                <a16:creationId xmlns:a16="http://schemas.microsoft.com/office/drawing/2014/main" id="{65F266A3-86BF-46B0-8DCF-19B32B8E304E}"/>
              </a:ext>
            </a:extLst>
          </p:cNvPr>
          <p:cNvSpPr>
            <a:spLocks noGrp="1"/>
          </p:cNvSpPr>
          <p:nvPr>
            <p:ph type="title"/>
          </p:nvPr>
        </p:nvSpPr>
        <p:spPr/>
        <p:txBody>
          <a:bodyPr/>
          <a:lstStyle/>
          <a:p>
            <a:r>
              <a:rPr lang="en-US" dirty="0"/>
              <a:t>Role </a:t>
            </a:r>
            <a:r>
              <a:rPr lang="en-US"/>
              <a:t>play VI</a:t>
            </a:r>
            <a:endParaRPr lang="en-US" dirty="0"/>
          </a:p>
        </p:txBody>
      </p:sp>
      <p:sp>
        <p:nvSpPr>
          <p:cNvPr id="5" name="Text Placeholder 4">
            <a:extLst>
              <a:ext uri="{FF2B5EF4-FFF2-40B4-BE49-F238E27FC236}">
                <a16:creationId xmlns:a16="http://schemas.microsoft.com/office/drawing/2014/main" id="{40038E34-47E3-4E1D-97B5-B97525F30637}"/>
              </a:ext>
            </a:extLst>
          </p:cNvPr>
          <p:cNvSpPr>
            <a:spLocks noGrp="1"/>
          </p:cNvSpPr>
          <p:nvPr>
            <p:ph type="body" sz="quarter" idx="13"/>
          </p:nvPr>
        </p:nvSpPr>
        <p:spPr>
          <a:xfrm>
            <a:off x="345018" y="1108215"/>
            <a:ext cx="8058753" cy="5118413"/>
          </a:xfrm>
        </p:spPr>
        <p:txBody>
          <a:bodyPr/>
          <a:lstStyle/>
          <a:p>
            <a:pPr>
              <a:lnSpc>
                <a:spcPct val="150000"/>
              </a:lnSpc>
            </a:pPr>
            <a:r>
              <a:rPr lang="en-US" sz="1800" b="0" dirty="0">
                <a:latin typeface="+mn-lt"/>
              </a:rPr>
              <a:t>Arnold meets his manager Chris in the hallway and wants to notify him of an issue on the project which is comprising the deadline. </a:t>
            </a:r>
          </a:p>
          <a:p>
            <a:pPr>
              <a:lnSpc>
                <a:spcPct val="150000"/>
              </a:lnSpc>
            </a:pPr>
            <a:r>
              <a:rPr lang="en-US" sz="1800" b="0" dirty="0">
                <a:latin typeface="+mn-lt"/>
              </a:rPr>
              <a:t>Background of the situation:</a:t>
            </a:r>
          </a:p>
          <a:p>
            <a:pPr marL="285750" indent="-285750">
              <a:lnSpc>
                <a:spcPct val="150000"/>
              </a:lnSpc>
              <a:buFont typeface="Arial" panose="020B0604020202020204" pitchFamily="34" charset="0"/>
              <a:buChar char="•"/>
            </a:pPr>
            <a:r>
              <a:rPr lang="en-US" sz="1800" b="0" dirty="0">
                <a:latin typeface="+mn-lt"/>
              </a:rPr>
              <a:t>The team is working hard to finish the functional designs before the deadline</a:t>
            </a:r>
          </a:p>
          <a:p>
            <a:pPr marL="285750" indent="-285750">
              <a:lnSpc>
                <a:spcPct val="150000"/>
              </a:lnSpc>
              <a:buFont typeface="Arial" panose="020B0604020202020204" pitchFamily="34" charset="0"/>
              <a:buChar char="•"/>
            </a:pPr>
            <a:r>
              <a:rPr lang="en-US" sz="1800" b="0" dirty="0">
                <a:latin typeface="+mn-lt"/>
              </a:rPr>
              <a:t>The client is lacking cooperation in Arnold’s project team</a:t>
            </a:r>
          </a:p>
          <a:p>
            <a:pPr marL="285750" indent="-285750">
              <a:lnSpc>
                <a:spcPct val="150000"/>
              </a:lnSpc>
              <a:buFont typeface="Arial" panose="020B0604020202020204" pitchFamily="34" charset="0"/>
              <a:buChar char="•"/>
            </a:pPr>
            <a:r>
              <a:rPr lang="en-US" sz="1800" b="0" dirty="0">
                <a:latin typeface="+mn-lt"/>
              </a:rPr>
              <a:t>Jennifer on Arnold’s team (ACN side) has been ill for a week</a:t>
            </a:r>
          </a:p>
          <a:p>
            <a:pPr marL="285750" indent="-285750">
              <a:lnSpc>
                <a:spcPct val="150000"/>
              </a:lnSpc>
              <a:buFont typeface="Arial" panose="020B0604020202020204" pitchFamily="34" charset="0"/>
              <a:buChar char="•"/>
            </a:pPr>
            <a:r>
              <a:rPr lang="en-US" sz="1800" b="0" dirty="0">
                <a:latin typeface="+mn-lt"/>
              </a:rPr>
              <a:t>The client team member is challenging the requirements, which they claim have not been signed off</a:t>
            </a:r>
          </a:p>
          <a:p>
            <a:pPr>
              <a:lnSpc>
                <a:spcPct val="150000"/>
              </a:lnSpc>
            </a:pPr>
            <a:r>
              <a:rPr lang="en-US" sz="1800" b="0" dirty="0">
                <a:latin typeface="+mn-lt"/>
              </a:rPr>
              <a:t>Chris is a busy man and he places high value on keeping messages short. </a:t>
            </a:r>
          </a:p>
          <a:p>
            <a:pPr>
              <a:lnSpc>
                <a:spcPct val="150000"/>
              </a:lnSpc>
            </a:pPr>
            <a:endParaRPr lang="en-US" sz="1800" b="0" dirty="0">
              <a:latin typeface="+mn-lt"/>
            </a:endParaRPr>
          </a:p>
          <a:p>
            <a:pPr>
              <a:lnSpc>
                <a:spcPct val="150000"/>
              </a:lnSpc>
            </a:pPr>
            <a:endParaRPr lang="en-US" sz="1800" b="0" dirty="0">
              <a:latin typeface="+mn-lt"/>
            </a:endParaRPr>
          </a:p>
          <a:p>
            <a:pPr>
              <a:lnSpc>
                <a:spcPct val="150000"/>
              </a:lnSpc>
            </a:pPr>
            <a:endParaRPr lang="en-US" sz="1800" b="0" dirty="0">
              <a:latin typeface="+mn-lt"/>
            </a:endParaRPr>
          </a:p>
          <a:p>
            <a:pPr>
              <a:lnSpc>
                <a:spcPct val="150000"/>
              </a:lnSpc>
            </a:pPr>
            <a:endParaRPr lang="en-US" sz="1800" b="0" dirty="0">
              <a:latin typeface="+mn-lt"/>
            </a:endParaRPr>
          </a:p>
        </p:txBody>
      </p:sp>
      <p:sp>
        <p:nvSpPr>
          <p:cNvPr id="8" name="Slide Number Placeholder 2">
            <a:extLst>
              <a:ext uri="{FF2B5EF4-FFF2-40B4-BE49-F238E27FC236}">
                <a16:creationId xmlns:a16="http://schemas.microsoft.com/office/drawing/2014/main" id="{98798386-B10D-4F20-9C68-7299CA925AA0}"/>
              </a:ext>
            </a:extLst>
          </p:cNvPr>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D558541-60C9-42A2-8392-FF12533A6B7A}" type="slidenum">
              <a:rPr kumimoji="0" lang="en-US" sz="12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440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A4799-2231-425F-BDA8-67DDB2A836B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t="9620" b="9735"/>
          <a:stretch/>
        </p:blipFill>
        <p:spPr>
          <a:xfrm>
            <a:off x="20" y="10"/>
            <a:ext cx="12191980" cy="6857990"/>
          </a:xfrm>
          <a:prstGeom prst="rect">
            <a:avLst/>
          </a:prstGeom>
        </p:spPr>
      </p:pic>
      <p:sp>
        <p:nvSpPr>
          <p:cNvPr id="21" name="Freeform 5">
            <a:extLst>
              <a:ext uri="{FF2B5EF4-FFF2-40B4-BE49-F238E27FC236}">
                <a16:creationId xmlns:a16="http://schemas.microsoft.com/office/drawing/2014/main" id="{87CC2527-562A-4F69-B487-4371E5B243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23" name="Straight Connector 22">
            <a:extLst>
              <a:ext uri="{FF2B5EF4-FFF2-40B4-BE49-F238E27FC236}">
                <a16:creationId xmlns:a16="http://schemas.microsoft.com/office/drawing/2014/main" id="{BCDAEC91-5BCE-4B55-9CC0-43EF94CB734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8382000" y="3231931"/>
            <a:ext cx="3492062" cy="1834056"/>
          </a:xfr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lIns="122807" tIns="92327" rIns="122807" bIns="92327" numCol="1" spcCol="1270" anchorCtr="0">
            <a:normAutofit/>
          </a:bodyPr>
          <a:lstStyle/>
          <a:p>
            <a:pPr algn="l" defTabSz="711200">
              <a:spcAft>
                <a:spcPct val="35000"/>
              </a:spcAft>
            </a:pPr>
            <a:r>
              <a:rPr lang="en-US" sz="5400" b="1" dirty="0">
                <a:solidFill>
                  <a:schemeClr val="tx1"/>
                </a:solidFill>
                <a:latin typeface="Viner Hand ITC" panose="03070502030502020203" pitchFamily="66" charset="0"/>
                <a:ea typeface="+mn-ea"/>
                <a:cs typeface="Arial" panose="020B0604020202020204" pitchFamily="34" charset="0"/>
              </a:rPr>
              <a:t>Just breathe…</a:t>
            </a:r>
          </a:p>
        </p:txBody>
      </p:sp>
      <p:sp>
        <p:nvSpPr>
          <p:cNvPr id="6" name="Slide Number Placeholder 2">
            <a:extLst>
              <a:ext uri="{FF2B5EF4-FFF2-40B4-BE49-F238E27FC236}">
                <a16:creationId xmlns:a16="http://schemas.microsoft.com/office/drawing/2014/main" id="{B04B5217-47C0-4CED-9DDE-D0427A818B53}"/>
              </a:ext>
            </a:extLst>
          </p:cNvPr>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fld id="{0D558541-60C9-42A2-8392-FF12533A6B7A}" type="slidenum">
              <a:rPr lang="en-US"/>
              <a:pPr/>
              <a:t>18</a:t>
            </a:fld>
            <a:endParaRPr lang="en-US" dirty="0"/>
          </a:p>
        </p:txBody>
      </p:sp>
      <p:sp>
        <p:nvSpPr>
          <p:cNvPr id="7" name="Rectangle 6">
            <a:extLst>
              <a:ext uri="{FF2B5EF4-FFF2-40B4-BE49-F238E27FC236}">
                <a16:creationId xmlns:a16="http://schemas.microsoft.com/office/drawing/2014/main" id="{2028AD71-CA58-4807-A56C-903CB28746A9}"/>
              </a:ext>
            </a:extLst>
          </p:cNvPr>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anose="020B0604020202020204" pitchFamily="34" charset="0"/>
                <a:cs typeface="Arial" pitchFamily="34" charset="0"/>
              </a:rPr>
              <a:t>Copyright © 2017 Accenture. All rights reserved. For Accenture Internal Use Only</a:t>
            </a:r>
            <a:r>
              <a:rPr lang="en-US" sz="933" dirty="0">
                <a:solidFill>
                  <a:srgbClr val="000000"/>
                </a:solidFill>
                <a:latin typeface="Arial" panose="020B0604020202020204" pitchFamily="34" charset="0"/>
                <a:cs typeface="Arial" panose="020B0604020202020204" pitchFamily="34" charset="0"/>
              </a:rPr>
              <a:t>.</a:t>
            </a:r>
          </a:p>
        </p:txBody>
      </p:sp>
      <p:sp>
        <p:nvSpPr>
          <p:cNvPr id="8" name="Freeform 5">
            <a:extLst>
              <a:ext uri="{FF2B5EF4-FFF2-40B4-BE49-F238E27FC236}">
                <a16:creationId xmlns:a16="http://schemas.microsoft.com/office/drawing/2014/main" id="{FACD6E09-2837-4E2A-9AE3-168984A4067A}"/>
              </a:ext>
            </a:extLst>
          </p:cNvPr>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E7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
        <p:nvSpPr>
          <p:cNvPr id="9" name="Freeform 6">
            <a:extLst>
              <a:ext uri="{FF2B5EF4-FFF2-40B4-BE49-F238E27FC236}">
                <a16:creationId xmlns:a16="http://schemas.microsoft.com/office/drawing/2014/main" id="{3212ED05-2111-4165-B669-A0868917577B}"/>
              </a:ext>
            </a:extLst>
          </p:cNvPr>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Tree>
    <p:extLst>
      <p:ext uri="{BB962C8B-B14F-4D97-AF65-F5344CB8AC3E}">
        <p14:creationId xmlns:p14="http://schemas.microsoft.com/office/powerpoint/2010/main" val="3404924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a:xfrm>
            <a:off x="174099" y="256784"/>
            <a:ext cx="5994472" cy="741072"/>
          </a:xfrm>
        </p:spPr>
        <p:txBody>
          <a:bodyPr vert="horz" lIns="0" tIns="0" rIns="130101" bIns="0" rtlCol="0" anchor="t" anchorCtr="0">
            <a:noAutofit/>
          </a:bodyPr>
          <a:lstStyle/>
          <a:p>
            <a:r>
              <a:rPr lang="en-US" sz="3200" dirty="0"/>
              <a:t>SUMMING IT UP</a:t>
            </a:r>
          </a:p>
        </p:txBody>
      </p:sp>
      <p:sp>
        <p:nvSpPr>
          <p:cNvPr id="32" name="Text Placeholder 31"/>
          <p:cNvSpPr>
            <a:spLocks noGrp="1"/>
          </p:cNvSpPr>
          <p:nvPr>
            <p:ph type="body" sz="quarter" idx="13"/>
          </p:nvPr>
        </p:nvSpPr>
        <p:spPr>
          <a:xfrm>
            <a:off x="174099" y="997856"/>
            <a:ext cx="5994472" cy="5141687"/>
          </a:xfrm>
          <a:solidFill>
            <a:srgbClr val="FFFFFF">
              <a:alpha val="54902"/>
            </a:srgbClr>
          </a:solidFill>
        </p:spPr>
        <p:txBody>
          <a:bodyPr lIns="182880" tIns="182880" rIns="182880" bIns="182880"/>
          <a:lstStyle/>
          <a:p>
            <a:pPr marL="465138" indent="-233363">
              <a:lnSpc>
                <a:spcPct val="150000"/>
              </a:lnSpc>
              <a:buFont typeface="Arial" panose="020B0604020202020204" pitchFamily="34" charset="0"/>
              <a:buChar char="•"/>
            </a:pPr>
            <a:r>
              <a:rPr lang="en-US" sz="2000" dirty="0">
                <a:solidFill>
                  <a:schemeClr val="bg1"/>
                </a:solidFill>
                <a:latin typeface="+mn-lt"/>
              </a:rPr>
              <a:t>What are some of the best practices you are taking away with you ?</a:t>
            </a:r>
          </a:p>
          <a:p>
            <a:pPr marL="465138" indent="-233363">
              <a:lnSpc>
                <a:spcPct val="150000"/>
              </a:lnSpc>
              <a:buFont typeface="Arial" panose="020B0604020202020204" pitchFamily="34" charset="0"/>
              <a:buChar char="•"/>
            </a:pPr>
            <a:r>
              <a:rPr lang="en-US" sz="2000" dirty="0">
                <a:solidFill>
                  <a:schemeClr val="bg1"/>
                </a:solidFill>
                <a:latin typeface="+mn-lt"/>
              </a:rPr>
              <a:t>Are there any distinct communication styles that you were able to pick out from the room? </a:t>
            </a:r>
          </a:p>
          <a:p>
            <a:pPr marL="465138" indent="-233363">
              <a:lnSpc>
                <a:spcPct val="150000"/>
              </a:lnSpc>
              <a:buFont typeface="Arial" panose="020B0604020202020204" pitchFamily="34" charset="0"/>
              <a:buChar char="•"/>
            </a:pPr>
            <a:r>
              <a:rPr lang="en-US" sz="2000" dirty="0">
                <a:solidFill>
                  <a:schemeClr val="bg1"/>
                </a:solidFill>
                <a:latin typeface="+mn-lt"/>
              </a:rPr>
              <a:t>What are your own areas for development?</a:t>
            </a:r>
          </a:p>
          <a:p>
            <a:pPr marL="465138" indent="-233363">
              <a:lnSpc>
                <a:spcPct val="150000"/>
              </a:lnSpc>
              <a:buFont typeface="Arial" panose="020B0604020202020204" pitchFamily="34" charset="0"/>
              <a:buChar char="•"/>
            </a:pPr>
            <a:r>
              <a:rPr lang="en-US" sz="2000" dirty="0">
                <a:solidFill>
                  <a:schemeClr val="bg1"/>
                </a:solidFill>
                <a:latin typeface="+mn-lt"/>
              </a:rPr>
              <a:t>Are you now better equipped to handle tough situations?</a:t>
            </a:r>
          </a:p>
        </p:txBody>
      </p:sp>
      <p:sp>
        <p:nvSpPr>
          <p:cNvPr id="5"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19</a:t>
            </a:fld>
            <a:endParaRPr lang="en-US" dirty="0">
              <a:solidFill>
                <a:schemeClr val="tx1"/>
              </a:solidFill>
              <a:latin typeface="Calibri" panose="020F0502020204030204"/>
            </a:endParaRPr>
          </a:p>
        </p:txBody>
      </p:sp>
    </p:spTree>
    <p:custDataLst>
      <p:tags r:id="rId1"/>
    </p:custDataLst>
    <p:extLst>
      <p:ext uri="{BB962C8B-B14F-4D97-AF65-F5344CB8AC3E}">
        <p14:creationId xmlns:p14="http://schemas.microsoft.com/office/powerpoint/2010/main" val="139360789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2132" b="3598"/>
          <a:stretch/>
        </p:blipFill>
        <p:spPr>
          <a:xfrm>
            <a:off x="20" y="10"/>
            <a:ext cx="12191980" cy="6857990"/>
          </a:xfrm>
          <a:prstGeom prst="rect">
            <a:avLst/>
          </a:prstGeom>
        </p:spPr>
      </p:pic>
      <p:grpSp>
        <p:nvGrpSpPr>
          <p:cNvPr id="3" name="Group 2"/>
          <p:cNvGrpSpPr/>
          <p:nvPr/>
        </p:nvGrpSpPr>
        <p:grpSpPr>
          <a:xfrm>
            <a:off x="0" y="265969"/>
            <a:ext cx="12192000" cy="1181831"/>
            <a:chOff x="0" y="354442"/>
            <a:chExt cx="12192000" cy="1181831"/>
          </a:xfrm>
        </p:grpSpPr>
        <p:sp>
          <p:nvSpPr>
            <p:cNvPr id="4" name="Rectangle 3"/>
            <p:cNvSpPr/>
            <p:nvPr/>
          </p:nvSpPr>
          <p:spPr>
            <a:xfrm>
              <a:off x="0" y="354442"/>
              <a:ext cx="12192000" cy="1181831"/>
            </a:xfrm>
            <a:prstGeom prst="rect">
              <a:avLst/>
            </a:prstGeom>
            <a:solidFill>
              <a:srgbClr val="003296"/>
            </a:solidFill>
            <a:ln>
              <a:noFill/>
            </a:ln>
          </p:spPr>
          <p:style>
            <a:lnRef idx="2">
              <a:schemeClr val="accent2"/>
            </a:lnRef>
            <a:fillRef idx="1">
              <a:schemeClr val="lt1"/>
            </a:fillRef>
            <a:effectRef idx="0">
              <a:schemeClr val="accent2"/>
            </a:effectRef>
            <a:fontRef idx="minor">
              <a:schemeClr val="dk1"/>
            </a:fontRef>
          </p:style>
          <p:txBody>
            <a:bodyPr lIns="1080000" tIns="72000" rtlCol="0" anchor="ctr"/>
            <a:lstStyle/>
            <a:p>
              <a:pPr lvl="0">
                <a:lnSpc>
                  <a:spcPct val="90000"/>
                </a:lnSpc>
                <a:spcAft>
                  <a:spcPts val="600"/>
                </a:spcAft>
                <a:defRPr/>
              </a:pPr>
              <a:r>
                <a:rPr lang="en-US" sz="2000" cap="all" spc="-133" dirty="0">
                  <a:solidFill>
                    <a:schemeClr val="bg1"/>
                  </a:solidFill>
                  <a:latin typeface="Arial Black" panose="020B0A04020102020204" pitchFamily="34" charset="0"/>
                </a:rPr>
                <a:t>What have some of your cross-cultural communication blunders or misunderstandings been? Share your story.</a:t>
              </a:r>
            </a:p>
          </p:txBody>
        </p:sp>
        <p:sp>
          <p:nvSpPr>
            <p:cNvPr id="5" name="Freeform 9"/>
            <p:cNvSpPr>
              <a:spLocks noEditPoints="1"/>
            </p:cNvSpPr>
            <p:nvPr/>
          </p:nvSpPr>
          <p:spPr bwMode="auto">
            <a:xfrm>
              <a:off x="166835" y="385579"/>
              <a:ext cx="623757" cy="1082026"/>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600" dirty="0"/>
            </a:p>
          </p:txBody>
        </p:sp>
      </p:grpSp>
      <p:sp>
        <p:nvSpPr>
          <p:cNvPr id="10"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fld id="{0D558541-60C9-42A2-8392-FF12533A6B7A}" type="slidenum">
              <a:rPr lang="en-US">
                <a:solidFill>
                  <a:schemeClr val="bg1"/>
                </a:solidFill>
              </a:rPr>
              <a:pPr/>
              <a:t>2</a:t>
            </a:fld>
            <a:endParaRPr lang="en-US" dirty="0">
              <a:solidFill>
                <a:schemeClr val="bg1"/>
              </a:solidFill>
            </a:endParaRPr>
          </a:p>
        </p:txBody>
      </p:sp>
      <p:sp>
        <p:nvSpPr>
          <p:cNvPr id="11" name="Rectangle 10"/>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anose="020B0604020202020204" pitchFamily="34" charset="0"/>
                <a:cs typeface="Arial" pitchFamily="34" charset="0"/>
              </a:rPr>
              <a:t>Copyright © 2017 Accenture. All rights reserved. For Accenture Internal Use Only.</a:t>
            </a:r>
          </a:p>
        </p:txBody>
      </p:sp>
      <p:sp>
        <p:nvSpPr>
          <p:cNvPr id="13"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E7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
        <p:nvSpPr>
          <p:cNvPr id="15"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grpSp>
        <p:nvGrpSpPr>
          <p:cNvPr id="16" name="Group 15"/>
          <p:cNvGrpSpPr/>
          <p:nvPr/>
        </p:nvGrpSpPr>
        <p:grpSpPr>
          <a:xfrm>
            <a:off x="2133600" y="1447800"/>
            <a:ext cx="7068457" cy="5293781"/>
            <a:chOff x="2133600" y="1447800"/>
            <a:chExt cx="7068457" cy="5293781"/>
          </a:xfrm>
        </p:grpSpPr>
        <p:sp>
          <p:nvSpPr>
            <p:cNvPr id="8" name="Flowchart: Preparation 7"/>
            <p:cNvSpPr/>
            <p:nvPr/>
          </p:nvSpPr>
          <p:spPr>
            <a:xfrm>
              <a:off x="2133600" y="1447800"/>
              <a:ext cx="7068457" cy="5293781"/>
            </a:xfrm>
            <a:prstGeom prst="flowChartPreparation">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734634">
                <a:spcBef>
                  <a:spcPts val="800"/>
                </a:spcBef>
              </a:pPr>
              <a:endParaRPr lang="en-US" sz="2000" b="1" dirty="0">
                <a:solidFill>
                  <a:schemeClr val="tx1"/>
                </a:solidFill>
                <a:latin typeface="Arial" panose="020B0604020202020204" pitchFamily="34" charset="0"/>
                <a:cs typeface="Arial" panose="020B0604020202020204" pitchFamily="34" charset="0"/>
              </a:endParaRPr>
            </a:p>
          </p:txBody>
        </p:sp>
        <p:sp>
          <p:nvSpPr>
            <p:cNvPr id="9" name="Rectangle 8"/>
            <p:cNvSpPr/>
            <p:nvPr/>
          </p:nvSpPr>
          <p:spPr>
            <a:xfrm>
              <a:off x="3420694" y="1596571"/>
              <a:ext cx="4494269" cy="5098832"/>
            </a:xfrm>
            <a:prstGeom prst="rect">
              <a:avLst/>
            </a:prstGeom>
          </p:spPr>
          <p:txBody>
            <a:bodyPr wrap="square">
              <a:spAutoFit/>
            </a:bodyPr>
            <a:lstStyle/>
            <a:p>
              <a:pPr defTabSz="1734634">
                <a:spcBef>
                  <a:spcPts val="800"/>
                </a:spcBef>
              </a:pPr>
              <a:r>
                <a:rPr lang="en-US" sz="2400" b="1" dirty="0">
                  <a:latin typeface="Arial" panose="020B0604020202020204" pitchFamily="34" charset="0"/>
                  <a:ea typeface="Arial Black" charset="0"/>
                  <a:cs typeface="Arial" panose="020B0604020202020204" pitchFamily="34" charset="0"/>
                </a:rPr>
                <a:t>People from different parts of the world naturally have communications styles specific to their own culture.</a:t>
              </a:r>
            </a:p>
            <a:p>
              <a:pPr defTabSz="1734634">
                <a:spcBef>
                  <a:spcPts val="800"/>
                </a:spcBef>
              </a:pPr>
              <a:r>
                <a:rPr lang="en-US" sz="2400" b="1" dirty="0">
                  <a:latin typeface="Arial" panose="020B0604020202020204" pitchFamily="34" charset="0"/>
                  <a:ea typeface="Arial Black" charset="0"/>
                  <a:cs typeface="Arial" panose="020B0604020202020204" pitchFamily="34" charset="0"/>
                </a:rPr>
                <a:t>In a global company such as Accenture, multicultural teams are the norm.  </a:t>
              </a:r>
            </a:p>
            <a:p>
              <a:pPr defTabSz="1734634">
                <a:spcBef>
                  <a:spcPts val="800"/>
                </a:spcBef>
              </a:pPr>
              <a:r>
                <a:rPr lang="en-US" sz="2400" b="1" dirty="0">
                  <a:latin typeface="Arial" panose="020B0604020202020204" pitchFamily="34" charset="0"/>
                  <a:ea typeface="Arial Black" charset="0"/>
                  <a:cs typeface="Arial" panose="020B0604020202020204" pitchFamily="34" charset="0"/>
                </a:rPr>
                <a:t>It’s important to understand how people from different cultures communicate so that you can learn to successfully work together and eliminate any barriers.</a:t>
              </a:r>
              <a:endParaRPr lang="en-US" sz="24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18073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39213" t="8822" r="5647"/>
          <a:stretch/>
        </p:blipFill>
        <p:spPr>
          <a:xfrm>
            <a:off x="4818888" y="10"/>
            <a:ext cx="7373112" cy="6857989"/>
          </a:xfrm>
          <a:prstGeom prst="rect">
            <a:avLst/>
          </a:prstGeom>
        </p:spPr>
      </p:pic>
      <p:sp>
        <p:nvSpPr>
          <p:cNvPr id="9" name="Freeform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fld id="{0D558541-60C9-42A2-8392-FF12533A6B7A}" type="slidenum">
              <a:rPr lang="en-US"/>
              <a:pPr/>
              <a:t>20</a:t>
            </a:fld>
            <a:endParaRPr lang="en-US" dirty="0"/>
          </a:p>
        </p:txBody>
      </p:sp>
      <p:sp>
        <p:nvSpPr>
          <p:cNvPr id="12" name="Rectangle 11"/>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anose="020B0604020202020204" pitchFamily="34" charset="0"/>
                <a:cs typeface="Arial" pitchFamily="34" charset="0"/>
              </a:rPr>
              <a:t>Copyright © 2017 Accenture. All rights reserved. For Accenture Internal Use Only</a:t>
            </a:r>
            <a:r>
              <a:rPr lang="en-US" sz="933" dirty="0">
                <a:solidFill>
                  <a:srgbClr val="000000"/>
                </a:solidFill>
                <a:latin typeface="Arial" panose="020B0604020202020204" pitchFamily="34" charset="0"/>
                <a:cs typeface="Arial" panose="020B0604020202020204" pitchFamily="34" charset="0"/>
              </a:rPr>
              <a:t>.</a:t>
            </a:r>
          </a:p>
        </p:txBody>
      </p:sp>
      <p:sp>
        <p:nvSpPr>
          <p:cNvPr id="13"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E7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
        <p:nvSpPr>
          <p:cNvPr id="14"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
        <p:nvSpPr>
          <p:cNvPr id="16" name="Text Placeholder 31">
            <a:extLst>
              <a:ext uri="{FF2B5EF4-FFF2-40B4-BE49-F238E27FC236}">
                <a16:creationId xmlns:a16="http://schemas.microsoft.com/office/drawing/2014/main" id="{119B0EB1-BEC5-4AEE-B7F5-0AF2F602D96B}"/>
              </a:ext>
            </a:extLst>
          </p:cNvPr>
          <p:cNvSpPr txBox="1">
            <a:spLocks/>
          </p:cNvSpPr>
          <p:nvPr/>
        </p:nvSpPr>
        <p:spPr>
          <a:xfrm>
            <a:off x="414487" y="1854201"/>
            <a:ext cx="5219698" cy="3619500"/>
          </a:xfrm>
          <a:prstGeom prst="rect">
            <a:avLst/>
          </a:prstGeom>
          <a:solidFill>
            <a:srgbClr val="FFFFFF">
              <a:alpha val="54902"/>
            </a:srgbClr>
          </a:solidFill>
        </p:spPr>
        <p:txBody>
          <a:bodyPr lIns="182880" tIns="182880" rIns="182880" bIns="18288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1775" indent="0">
              <a:lnSpc>
                <a:spcPct val="150000"/>
              </a:lnSpc>
              <a:buNone/>
            </a:pPr>
            <a:r>
              <a:rPr lang="en-US" sz="2400" dirty="0">
                <a:solidFill>
                  <a:schemeClr val="bg1"/>
                </a:solidFill>
              </a:rPr>
              <a:t>Please share your feedback via </a:t>
            </a:r>
            <a:r>
              <a:rPr lang="en-US" sz="2400" b="1" dirty="0">
                <a:solidFill>
                  <a:schemeClr val="bg1"/>
                </a:solidFill>
              </a:rPr>
              <a:t>myLearning </a:t>
            </a:r>
            <a:r>
              <a:rPr lang="en-US" sz="2400" dirty="0">
                <a:solidFill>
                  <a:schemeClr val="bg1"/>
                </a:solidFill>
              </a:rPr>
              <a:t>and let us know how this course was for you. Your feedback will go a long way in ensuring we provide the best support and enable you to be your best at work!</a:t>
            </a:r>
          </a:p>
        </p:txBody>
      </p:sp>
    </p:spTree>
    <p:extLst>
      <p:ext uri="{BB962C8B-B14F-4D97-AF65-F5344CB8AC3E}">
        <p14:creationId xmlns:p14="http://schemas.microsoft.com/office/powerpoint/2010/main" val="355431839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SOCIAL STYLES </a:t>
            </a:r>
          </a:p>
        </p:txBody>
      </p:sp>
      <p:sp>
        <p:nvSpPr>
          <p:cNvPr id="7" name="Rectangle 6"/>
          <p:cNvSpPr/>
          <p:nvPr/>
        </p:nvSpPr>
        <p:spPr>
          <a:xfrm>
            <a:off x="315990" y="784405"/>
            <a:ext cx="3893153" cy="2123658"/>
          </a:xfrm>
          <a:prstGeom prst="rect">
            <a:avLst/>
          </a:prstGeom>
        </p:spPr>
        <p:txBody>
          <a:bodyPr wrap="square">
            <a:spAutoFit/>
          </a:bodyPr>
          <a:lstStyle/>
          <a:p>
            <a:pPr>
              <a:lnSpc>
                <a:spcPct val="150000"/>
              </a:lnSpc>
            </a:pPr>
            <a:r>
              <a:rPr lang="en-GB" sz="2200" dirty="0"/>
              <a:t>Social Styles is a framework for observing, understanding, and anticipating an individual’s behaviour. </a:t>
            </a:r>
            <a:endParaRPr lang="en-US" sz="2200" dirty="0"/>
          </a:p>
        </p:txBody>
      </p:sp>
      <p:pic>
        <p:nvPicPr>
          <p:cNvPr id="75" name="Picture 74"/>
          <p:cNvPicPr>
            <a:picLocks noChangeAspect="1"/>
          </p:cNvPicPr>
          <p:nvPr/>
        </p:nvPicPr>
        <p:blipFill>
          <a:blip r:embed="rId3"/>
          <a:stretch>
            <a:fillRect/>
          </a:stretch>
        </p:blipFill>
        <p:spPr>
          <a:xfrm>
            <a:off x="4923414" y="279853"/>
            <a:ext cx="6668463" cy="5874204"/>
          </a:xfrm>
          <a:prstGeom prst="rect">
            <a:avLst/>
          </a:prstGeom>
        </p:spPr>
      </p:pic>
      <p:sp>
        <p:nvSpPr>
          <p:cNvPr id="5" name="Slide Number Placeholder 2">
            <a:extLst>
              <a:ext uri="{FF2B5EF4-FFF2-40B4-BE49-F238E27FC236}">
                <a16:creationId xmlns:a16="http://schemas.microsoft.com/office/drawing/2014/main" id="{9AF0F214-0E51-49C1-B145-F68DBF79F34A}"/>
              </a:ext>
            </a:extLst>
          </p:cNvPr>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0D558541-60C9-42A2-8392-FF12533A6B7A}" type="slidenum">
              <a:rPr kumimoji="0" lang="en-US" sz="1200" b="0" i="0" u="none" strike="noStrike" kern="0" cap="none" spc="0" normalizeH="0" baseline="0" noProof="0">
                <a:ln>
                  <a:noFill/>
                </a:ln>
                <a:effectLst/>
                <a:uLnTx/>
                <a:uFillTx/>
                <a:latin typeface="Calibri" panose="020F0502020204030204"/>
              </a:rPr>
              <a:pPr marL="0" marR="0" lvl="0" indent="0" algn="r" defTabSz="914400" eaLnBrk="1" fontAlgn="auto" latinLnBrk="0" hangingPunct="1">
                <a:lnSpc>
                  <a:spcPct val="100000"/>
                </a:lnSpc>
                <a:spcBef>
                  <a:spcPts val="0"/>
                </a:spcBef>
                <a:spcAft>
                  <a:spcPts val="0"/>
                </a:spcAft>
                <a:buClrTx/>
                <a:buSzTx/>
                <a:buFontTx/>
                <a:buNone/>
                <a:tabLst/>
                <a:defRPr/>
              </a:pPr>
              <a:t>3</a:t>
            </a:fld>
            <a:endParaRPr kumimoji="0" lang="en-US" sz="1200" b="0" i="0" u="none" strike="noStrike" kern="0" cap="none" spc="0" normalizeH="0" baseline="0" noProof="0" dirty="0">
              <a:ln>
                <a:noFill/>
              </a:ln>
              <a:effectLst/>
              <a:uLnTx/>
              <a:uFillTx/>
              <a:latin typeface="Calibri" panose="020F0502020204030204"/>
            </a:endParaRPr>
          </a:p>
        </p:txBody>
      </p:sp>
    </p:spTree>
    <p:extLst>
      <p:ext uri="{BB962C8B-B14F-4D97-AF65-F5344CB8AC3E}">
        <p14:creationId xmlns:p14="http://schemas.microsoft.com/office/powerpoint/2010/main" val="428435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hlinkClick r:id="rId3"/>
          </p:cNvPr>
          <p:cNvPicPr>
            <a:picLocks noChangeAspect="1"/>
          </p:cNvPicPr>
          <p:nvPr/>
        </p:nvPicPr>
        <p:blipFill>
          <a:blip r:embed="rId4"/>
          <a:stretch>
            <a:fillRect/>
          </a:stretch>
        </p:blipFill>
        <p:spPr>
          <a:xfrm>
            <a:off x="425829" y="1358900"/>
            <a:ext cx="6114671" cy="4635500"/>
          </a:xfrm>
          <a:prstGeom prst="rect">
            <a:avLst/>
          </a:prstGeom>
          <a:ln w="63500" cmpd="thinThick">
            <a:solidFill>
              <a:schemeClr val="accent2"/>
            </a:solidFill>
          </a:ln>
        </p:spPr>
      </p:pic>
      <p:sp>
        <p:nvSpPr>
          <p:cNvPr id="9" name="Freeform 23"/>
          <p:cNvSpPr>
            <a:spLocks noEditPoints="1"/>
          </p:cNvSpPr>
          <p:nvPr/>
        </p:nvSpPr>
        <p:spPr bwMode="auto">
          <a:xfrm>
            <a:off x="11276013" y="249158"/>
            <a:ext cx="560387" cy="536575"/>
          </a:xfrm>
          <a:custGeom>
            <a:avLst/>
            <a:gdLst>
              <a:gd name="T0" fmla="*/ 43 w 119"/>
              <a:gd name="T1" fmla="*/ 30 h 114"/>
              <a:gd name="T2" fmla="*/ 32 w 119"/>
              <a:gd name="T3" fmla="*/ 55 h 114"/>
              <a:gd name="T4" fmla="*/ 34 w 119"/>
              <a:gd name="T5" fmla="*/ 58 h 114"/>
              <a:gd name="T6" fmla="*/ 34 w 119"/>
              <a:gd name="T7" fmla="*/ 60 h 114"/>
              <a:gd name="T8" fmla="*/ 34 w 119"/>
              <a:gd name="T9" fmla="*/ 60 h 114"/>
              <a:gd name="T10" fmla="*/ 34 w 119"/>
              <a:gd name="T11" fmla="*/ 60 h 114"/>
              <a:gd name="T12" fmla="*/ 34 w 119"/>
              <a:gd name="T13" fmla="*/ 60 h 114"/>
              <a:gd name="T14" fmla="*/ 34 w 119"/>
              <a:gd name="T15" fmla="*/ 60 h 114"/>
              <a:gd name="T16" fmla="*/ 34 w 119"/>
              <a:gd name="T17" fmla="*/ 60 h 114"/>
              <a:gd name="T18" fmla="*/ 34 w 119"/>
              <a:gd name="T19" fmla="*/ 60 h 114"/>
              <a:gd name="T20" fmla="*/ 34 w 119"/>
              <a:gd name="T21" fmla="*/ 60 h 114"/>
              <a:gd name="T22" fmla="*/ 34 w 119"/>
              <a:gd name="T23" fmla="*/ 60 h 114"/>
              <a:gd name="T24" fmla="*/ 34 w 119"/>
              <a:gd name="T25" fmla="*/ 60 h 114"/>
              <a:gd name="T26" fmla="*/ 34 w 119"/>
              <a:gd name="T27" fmla="*/ 60 h 114"/>
              <a:gd name="T28" fmla="*/ 34 w 119"/>
              <a:gd name="T29" fmla="*/ 61 h 114"/>
              <a:gd name="T30" fmla="*/ 34 w 119"/>
              <a:gd name="T31" fmla="*/ 61 h 114"/>
              <a:gd name="T32" fmla="*/ 34 w 119"/>
              <a:gd name="T33" fmla="*/ 61 h 114"/>
              <a:gd name="T34" fmla="*/ 34 w 119"/>
              <a:gd name="T35" fmla="*/ 61 h 114"/>
              <a:gd name="T36" fmla="*/ 34 w 119"/>
              <a:gd name="T37" fmla="*/ 61 h 114"/>
              <a:gd name="T38" fmla="*/ 34 w 119"/>
              <a:gd name="T39" fmla="*/ 61 h 114"/>
              <a:gd name="T40" fmla="*/ 34 w 119"/>
              <a:gd name="T41" fmla="*/ 61 h 114"/>
              <a:gd name="T42" fmla="*/ 34 w 119"/>
              <a:gd name="T43" fmla="*/ 61 h 114"/>
              <a:gd name="T44" fmla="*/ 34 w 119"/>
              <a:gd name="T45" fmla="*/ 61 h 114"/>
              <a:gd name="T46" fmla="*/ 34 w 119"/>
              <a:gd name="T47" fmla="*/ 61 h 114"/>
              <a:gd name="T48" fmla="*/ 34 w 119"/>
              <a:gd name="T49" fmla="*/ 61 h 114"/>
              <a:gd name="T50" fmla="*/ 34 w 119"/>
              <a:gd name="T51" fmla="*/ 61 h 114"/>
              <a:gd name="T52" fmla="*/ 34 w 119"/>
              <a:gd name="T53" fmla="*/ 61 h 114"/>
              <a:gd name="T54" fmla="*/ 34 w 119"/>
              <a:gd name="T55" fmla="*/ 61 h 114"/>
              <a:gd name="T56" fmla="*/ 34 w 119"/>
              <a:gd name="T57" fmla="*/ 61 h 114"/>
              <a:gd name="T58" fmla="*/ 34 w 119"/>
              <a:gd name="T59" fmla="*/ 61 h 114"/>
              <a:gd name="T60" fmla="*/ 34 w 119"/>
              <a:gd name="T61" fmla="*/ 61 h 114"/>
              <a:gd name="T62" fmla="*/ 4 w 119"/>
              <a:gd name="T63" fmla="*/ 62 h 114"/>
              <a:gd name="T64" fmla="*/ 0 w 119"/>
              <a:gd name="T65" fmla="*/ 32 h 114"/>
              <a:gd name="T66" fmla="*/ 4 w 119"/>
              <a:gd name="T67" fmla="*/ 28 h 114"/>
              <a:gd name="T68" fmla="*/ 11 w 119"/>
              <a:gd name="T69" fmla="*/ 34 h 114"/>
              <a:gd name="T70" fmla="*/ 29 w 119"/>
              <a:gd name="T71" fmla="*/ 52 h 114"/>
              <a:gd name="T72" fmla="*/ 59 w 119"/>
              <a:gd name="T73" fmla="*/ 26 h 114"/>
              <a:gd name="T74" fmla="*/ 54 w 119"/>
              <a:gd name="T75" fmla="*/ 21 h 114"/>
              <a:gd name="T76" fmla="*/ 104 w 119"/>
              <a:gd name="T77" fmla="*/ 13 h 114"/>
              <a:gd name="T78" fmla="*/ 114 w 119"/>
              <a:gd name="T79" fmla="*/ 17 h 114"/>
              <a:gd name="T80" fmla="*/ 79 w 119"/>
              <a:gd name="T81" fmla="*/ 26 h 114"/>
              <a:gd name="T82" fmla="*/ 34 w 119"/>
              <a:gd name="T83" fmla="*/ 38 h 114"/>
              <a:gd name="T84" fmla="*/ 109 w 119"/>
              <a:gd name="T85" fmla="*/ 1 h 114"/>
              <a:gd name="T86" fmla="*/ 114 w 119"/>
              <a:gd name="T87" fmla="*/ 17 h 114"/>
              <a:gd name="T88" fmla="*/ 109 w 119"/>
              <a:gd name="T89" fmla="*/ 114 h 114"/>
              <a:gd name="T90" fmla="*/ 3 w 119"/>
              <a:gd name="T91" fmla="*/ 66 h 114"/>
              <a:gd name="T92" fmla="*/ 46 w 119"/>
              <a:gd name="T93" fmla="*/ 50 h 114"/>
              <a:gd name="T94" fmla="*/ 38 w 119"/>
              <a:gd name="T95" fmla="*/ 57 h 114"/>
              <a:gd name="T96" fmla="*/ 119 w 119"/>
              <a:gd name="T97" fmla="*/ 59 h 114"/>
              <a:gd name="T98" fmla="*/ 113 w 119"/>
              <a:gd name="T99" fmla="*/ 44 h 114"/>
              <a:gd name="T100" fmla="*/ 66 w 119"/>
              <a:gd name="T101" fmla="*/ 44 h 114"/>
              <a:gd name="T102" fmla="*/ 27 w 119"/>
              <a:gd name="T103" fmla="*/ 44 h 114"/>
              <a:gd name="T104" fmla="*/ 62 w 119"/>
              <a:gd name="T105" fmla="*/ 50 h 114"/>
              <a:gd name="T106" fmla="*/ 58 w 119"/>
              <a:gd name="T107" fmla="*/ 55 h 114"/>
              <a:gd name="T108" fmla="*/ 109 w 119"/>
              <a:gd name="T109" fmla="*/ 5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 h="114">
                <a:moveTo>
                  <a:pt x="23" y="30"/>
                </a:moveTo>
                <a:cubicBezTo>
                  <a:pt x="28" y="34"/>
                  <a:pt x="28" y="34"/>
                  <a:pt x="28" y="34"/>
                </a:cubicBezTo>
                <a:cubicBezTo>
                  <a:pt x="43" y="30"/>
                  <a:pt x="43" y="30"/>
                  <a:pt x="43" y="30"/>
                </a:cubicBezTo>
                <a:cubicBezTo>
                  <a:pt x="39" y="26"/>
                  <a:pt x="39" y="26"/>
                  <a:pt x="39" y="26"/>
                </a:cubicBezTo>
                <a:cubicBezTo>
                  <a:pt x="23" y="30"/>
                  <a:pt x="23" y="30"/>
                  <a:pt x="23" y="30"/>
                </a:cubicBezTo>
                <a:close/>
                <a:moveTo>
                  <a:pt x="32" y="55"/>
                </a:moveTo>
                <a:cubicBezTo>
                  <a:pt x="33" y="56"/>
                  <a:pt x="33" y="56"/>
                  <a:pt x="33" y="56"/>
                </a:cubicBezTo>
                <a:cubicBezTo>
                  <a:pt x="33" y="56"/>
                  <a:pt x="33" y="56"/>
                  <a:pt x="33" y="56"/>
                </a:cubicBezTo>
                <a:cubicBezTo>
                  <a:pt x="34" y="57"/>
                  <a:pt x="34" y="57"/>
                  <a:pt x="34" y="58"/>
                </a:cubicBezTo>
                <a:cubicBezTo>
                  <a:pt x="35" y="59"/>
                  <a:pt x="35"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3" y="62"/>
                  <a:pt x="33" y="62"/>
                </a:cubicBezTo>
                <a:cubicBezTo>
                  <a:pt x="32" y="62"/>
                  <a:pt x="32" y="62"/>
                  <a:pt x="31" y="62"/>
                </a:cubicBezTo>
                <a:cubicBezTo>
                  <a:pt x="4" y="62"/>
                  <a:pt x="4" y="62"/>
                  <a:pt x="4" y="62"/>
                </a:cubicBezTo>
                <a:cubicBezTo>
                  <a:pt x="3" y="62"/>
                  <a:pt x="2" y="62"/>
                  <a:pt x="1" y="61"/>
                </a:cubicBezTo>
                <a:cubicBezTo>
                  <a:pt x="0" y="61"/>
                  <a:pt x="0" y="60"/>
                  <a:pt x="0" y="59"/>
                </a:cubicBezTo>
                <a:cubicBezTo>
                  <a:pt x="0" y="32"/>
                  <a:pt x="0" y="32"/>
                  <a:pt x="0" y="32"/>
                </a:cubicBezTo>
                <a:cubicBezTo>
                  <a:pt x="0" y="31"/>
                  <a:pt x="0" y="30"/>
                  <a:pt x="1" y="29"/>
                </a:cubicBezTo>
                <a:cubicBezTo>
                  <a:pt x="1" y="29"/>
                  <a:pt x="1" y="28"/>
                  <a:pt x="2" y="28"/>
                </a:cubicBezTo>
                <a:cubicBezTo>
                  <a:pt x="3" y="28"/>
                  <a:pt x="4" y="28"/>
                  <a:pt x="4" y="28"/>
                </a:cubicBezTo>
                <a:cubicBezTo>
                  <a:pt x="5" y="28"/>
                  <a:pt x="6" y="28"/>
                  <a:pt x="6" y="29"/>
                </a:cubicBezTo>
                <a:cubicBezTo>
                  <a:pt x="6" y="29"/>
                  <a:pt x="6" y="29"/>
                  <a:pt x="6" y="29"/>
                </a:cubicBezTo>
                <a:cubicBezTo>
                  <a:pt x="11" y="34"/>
                  <a:pt x="11" y="34"/>
                  <a:pt x="11" y="34"/>
                </a:cubicBezTo>
                <a:cubicBezTo>
                  <a:pt x="19" y="42"/>
                  <a:pt x="19" y="42"/>
                  <a:pt x="19" y="42"/>
                </a:cubicBezTo>
                <a:cubicBezTo>
                  <a:pt x="21" y="44"/>
                  <a:pt x="21" y="44"/>
                  <a:pt x="21" y="44"/>
                </a:cubicBezTo>
                <a:cubicBezTo>
                  <a:pt x="29" y="52"/>
                  <a:pt x="29" y="52"/>
                  <a:pt x="29" y="52"/>
                </a:cubicBezTo>
                <a:cubicBezTo>
                  <a:pt x="32" y="55"/>
                  <a:pt x="32" y="55"/>
                  <a:pt x="32" y="55"/>
                </a:cubicBezTo>
                <a:close/>
                <a:moveTo>
                  <a:pt x="54" y="21"/>
                </a:moveTo>
                <a:cubicBezTo>
                  <a:pt x="59" y="26"/>
                  <a:pt x="59" y="26"/>
                  <a:pt x="59" y="26"/>
                </a:cubicBezTo>
                <a:cubicBezTo>
                  <a:pt x="74" y="22"/>
                  <a:pt x="74" y="22"/>
                  <a:pt x="74" y="22"/>
                </a:cubicBezTo>
                <a:cubicBezTo>
                  <a:pt x="69" y="17"/>
                  <a:pt x="69" y="17"/>
                  <a:pt x="69" y="17"/>
                </a:cubicBezTo>
                <a:cubicBezTo>
                  <a:pt x="54" y="21"/>
                  <a:pt x="54" y="21"/>
                  <a:pt x="54" y="21"/>
                </a:cubicBezTo>
                <a:close/>
                <a:moveTo>
                  <a:pt x="84" y="13"/>
                </a:moveTo>
                <a:cubicBezTo>
                  <a:pt x="89" y="17"/>
                  <a:pt x="89" y="17"/>
                  <a:pt x="89" y="17"/>
                </a:cubicBezTo>
                <a:cubicBezTo>
                  <a:pt x="104" y="13"/>
                  <a:pt x="104" y="13"/>
                  <a:pt x="104" y="13"/>
                </a:cubicBezTo>
                <a:cubicBezTo>
                  <a:pt x="99" y="9"/>
                  <a:pt x="99" y="9"/>
                  <a:pt x="99" y="9"/>
                </a:cubicBezTo>
                <a:cubicBezTo>
                  <a:pt x="84" y="13"/>
                  <a:pt x="84" y="13"/>
                  <a:pt x="84" y="13"/>
                </a:cubicBezTo>
                <a:close/>
                <a:moveTo>
                  <a:pt x="114" y="17"/>
                </a:moveTo>
                <a:cubicBezTo>
                  <a:pt x="110" y="18"/>
                  <a:pt x="110" y="18"/>
                  <a:pt x="110" y="18"/>
                </a:cubicBezTo>
                <a:cubicBezTo>
                  <a:pt x="95" y="22"/>
                  <a:pt x="95" y="22"/>
                  <a:pt x="95" y="22"/>
                </a:cubicBezTo>
                <a:cubicBezTo>
                  <a:pt x="79" y="26"/>
                  <a:pt x="79" y="26"/>
                  <a:pt x="79" y="26"/>
                </a:cubicBezTo>
                <a:cubicBezTo>
                  <a:pt x="64" y="30"/>
                  <a:pt x="64" y="30"/>
                  <a:pt x="64" y="30"/>
                </a:cubicBezTo>
                <a:cubicBezTo>
                  <a:pt x="49" y="34"/>
                  <a:pt x="49" y="34"/>
                  <a:pt x="49" y="34"/>
                </a:cubicBezTo>
                <a:cubicBezTo>
                  <a:pt x="34" y="38"/>
                  <a:pt x="34" y="38"/>
                  <a:pt x="34" y="38"/>
                </a:cubicBezTo>
                <a:cubicBezTo>
                  <a:pt x="24" y="41"/>
                  <a:pt x="24" y="41"/>
                  <a:pt x="24" y="41"/>
                </a:cubicBezTo>
                <a:cubicBezTo>
                  <a:pt x="10" y="27"/>
                  <a:pt x="10" y="27"/>
                  <a:pt x="10" y="27"/>
                </a:cubicBezTo>
                <a:cubicBezTo>
                  <a:pt x="109" y="1"/>
                  <a:pt x="109" y="1"/>
                  <a:pt x="109" y="1"/>
                </a:cubicBezTo>
                <a:cubicBezTo>
                  <a:pt x="110" y="0"/>
                  <a:pt x="112" y="1"/>
                  <a:pt x="112" y="2"/>
                </a:cubicBezTo>
                <a:cubicBezTo>
                  <a:pt x="113" y="6"/>
                  <a:pt x="114" y="10"/>
                  <a:pt x="115" y="14"/>
                </a:cubicBezTo>
                <a:cubicBezTo>
                  <a:pt x="116" y="15"/>
                  <a:pt x="115" y="17"/>
                  <a:pt x="114" y="17"/>
                </a:cubicBezTo>
                <a:close/>
                <a:moveTo>
                  <a:pt x="118" y="66"/>
                </a:moveTo>
                <a:cubicBezTo>
                  <a:pt x="118" y="106"/>
                  <a:pt x="118" y="106"/>
                  <a:pt x="118" y="106"/>
                </a:cubicBezTo>
                <a:cubicBezTo>
                  <a:pt x="118" y="111"/>
                  <a:pt x="114" y="114"/>
                  <a:pt x="109" y="114"/>
                </a:cubicBezTo>
                <a:cubicBezTo>
                  <a:pt x="12" y="114"/>
                  <a:pt x="12" y="114"/>
                  <a:pt x="12" y="114"/>
                </a:cubicBezTo>
                <a:cubicBezTo>
                  <a:pt x="7" y="114"/>
                  <a:pt x="3" y="111"/>
                  <a:pt x="3" y="106"/>
                </a:cubicBezTo>
                <a:cubicBezTo>
                  <a:pt x="3" y="66"/>
                  <a:pt x="3" y="66"/>
                  <a:pt x="3" y="66"/>
                </a:cubicBezTo>
                <a:cubicBezTo>
                  <a:pt x="118" y="66"/>
                  <a:pt x="118" y="66"/>
                  <a:pt x="118" y="66"/>
                </a:cubicBezTo>
                <a:close/>
                <a:moveTo>
                  <a:pt x="33" y="50"/>
                </a:moveTo>
                <a:cubicBezTo>
                  <a:pt x="46" y="50"/>
                  <a:pt x="46" y="50"/>
                  <a:pt x="46" y="50"/>
                </a:cubicBezTo>
                <a:cubicBezTo>
                  <a:pt x="42" y="55"/>
                  <a:pt x="42" y="55"/>
                  <a:pt x="42" y="55"/>
                </a:cubicBezTo>
                <a:cubicBezTo>
                  <a:pt x="37" y="55"/>
                  <a:pt x="37" y="55"/>
                  <a:pt x="37" y="55"/>
                </a:cubicBezTo>
                <a:cubicBezTo>
                  <a:pt x="38" y="56"/>
                  <a:pt x="38" y="57"/>
                  <a:pt x="38" y="57"/>
                </a:cubicBezTo>
                <a:cubicBezTo>
                  <a:pt x="39" y="59"/>
                  <a:pt x="39" y="60"/>
                  <a:pt x="38" y="61"/>
                </a:cubicBezTo>
                <a:cubicBezTo>
                  <a:pt x="117" y="61"/>
                  <a:pt x="117" y="61"/>
                  <a:pt x="117" y="61"/>
                </a:cubicBezTo>
                <a:cubicBezTo>
                  <a:pt x="118" y="61"/>
                  <a:pt x="119" y="60"/>
                  <a:pt x="119" y="59"/>
                </a:cubicBezTo>
                <a:cubicBezTo>
                  <a:pt x="119" y="54"/>
                  <a:pt x="119" y="50"/>
                  <a:pt x="119" y="46"/>
                </a:cubicBezTo>
                <a:cubicBezTo>
                  <a:pt x="119" y="45"/>
                  <a:pt x="118" y="44"/>
                  <a:pt x="117" y="44"/>
                </a:cubicBezTo>
                <a:cubicBezTo>
                  <a:pt x="113" y="44"/>
                  <a:pt x="113" y="44"/>
                  <a:pt x="113" y="44"/>
                </a:cubicBezTo>
                <a:cubicBezTo>
                  <a:pt x="97" y="44"/>
                  <a:pt x="97" y="44"/>
                  <a:pt x="97" y="44"/>
                </a:cubicBezTo>
                <a:cubicBezTo>
                  <a:pt x="82" y="44"/>
                  <a:pt x="82" y="44"/>
                  <a:pt x="82" y="44"/>
                </a:cubicBezTo>
                <a:cubicBezTo>
                  <a:pt x="66" y="44"/>
                  <a:pt x="66" y="44"/>
                  <a:pt x="66" y="44"/>
                </a:cubicBezTo>
                <a:cubicBezTo>
                  <a:pt x="50" y="44"/>
                  <a:pt x="50" y="44"/>
                  <a:pt x="50" y="44"/>
                </a:cubicBezTo>
                <a:cubicBezTo>
                  <a:pt x="34" y="44"/>
                  <a:pt x="34" y="44"/>
                  <a:pt x="34" y="44"/>
                </a:cubicBezTo>
                <a:cubicBezTo>
                  <a:pt x="27" y="44"/>
                  <a:pt x="27" y="44"/>
                  <a:pt x="27" y="44"/>
                </a:cubicBezTo>
                <a:cubicBezTo>
                  <a:pt x="33" y="50"/>
                  <a:pt x="33" y="50"/>
                  <a:pt x="33" y="50"/>
                </a:cubicBezTo>
                <a:close/>
                <a:moveTo>
                  <a:pt x="58" y="55"/>
                </a:moveTo>
                <a:cubicBezTo>
                  <a:pt x="62" y="50"/>
                  <a:pt x="62" y="50"/>
                  <a:pt x="62" y="50"/>
                </a:cubicBezTo>
                <a:cubicBezTo>
                  <a:pt x="78" y="50"/>
                  <a:pt x="78" y="50"/>
                  <a:pt x="78" y="50"/>
                </a:cubicBezTo>
                <a:cubicBezTo>
                  <a:pt x="74" y="55"/>
                  <a:pt x="74" y="55"/>
                  <a:pt x="74" y="55"/>
                </a:cubicBezTo>
                <a:cubicBezTo>
                  <a:pt x="58" y="55"/>
                  <a:pt x="58" y="55"/>
                  <a:pt x="58" y="55"/>
                </a:cubicBezTo>
                <a:close/>
                <a:moveTo>
                  <a:pt x="90" y="55"/>
                </a:moveTo>
                <a:cubicBezTo>
                  <a:pt x="93" y="50"/>
                  <a:pt x="93" y="50"/>
                  <a:pt x="93" y="50"/>
                </a:cubicBezTo>
                <a:cubicBezTo>
                  <a:pt x="109" y="50"/>
                  <a:pt x="109" y="50"/>
                  <a:pt x="109" y="50"/>
                </a:cubicBezTo>
                <a:cubicBezTo>
                  <a:pt x="105" y="55"/>
                  <a:pt x="105" y="55"/>
                  <a:pt x="105" y="55"/>
                </a:cubicBezTo>
                <a:lnTo>
                  <a:pt x="90" y="5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Title 11"/>
          <p:cNvSpPr txBox="1">
            <a:spLocks/>
          </p:cNvSpPr>
          <p:nvPr/>
        </p:nvSpPr>
        <p:spPr>
          <a:xfrm>
            <a:off x="345017" y="332076"/>
            <a:ext cx="10930995" cy="776139"/>
          </a:xfrm>
          <a:prstGeom prst="rect">
            <a:avLst/>
          </a:prstGeom>
        </p:spPr>
        <p:txBody>
          <a:bodyPr vert="horz" lIns="0" tIns="0" rIns="130101" bIns="0" rtlCol="0" anchor="t" anchorCtr="0">
            <a:noAutofit/>
          </a:bodyPr>
          <a:lstStyle>
            <a:lvl1pPr defTabSz="1734634">
              <a:lnSpc>
                <a:spcPct val="80000"/>
              </a:lnSpc>
              <a:spcBef>
                <a:spcPct val="0"/>
              </a:spcBef>
              <a:buNone/>
              <a:defRPr sz="3200" b="0" i="0" cap="all" spc="-133" baseline="0">
                <a:latin typeface="Arial Black" charset="0"/>
                <a:ea typeface="Arial Black" charset="0"/>
                <a:cs typeface="Arial Black" charset="0"/>
              </a:defRPr>
            </a:lvl1pPr>
          </a:lstStyle>
          <a:p>
            <a:r>
              <a:rPr lang="en-US" b="1" dirty="0"/>
              <a:t>THE IMPORTANCE OF SOCIAL STYLES</a:t>
            </a:r>
            <a:endParaRPr lang="en-US" dirty="0"/>
          </a:p>
        </p:txBody>
      </p:sp>
      <p:sp>
        <p:nvSpPr>
          <p:cNvPr id="11" name="TextBox 10"/>
          <p:cNvSpPr txBox="1"/>
          <p:nvPr/>
        </p:nvSpPr>
        <p:spPr bwMode="ltGray">
          <a:xfrm>
            <a:off x="6690668" y="1435396"/>
            <a:ext cx="4806788" cy="3955200"/>
          </a:xfrm>
          <a:prstGeom prst="rect">
            <a:avLst/>
          </a:prstGeom>
        </p:spPr>
        <p:txBody>
          <a:bodyPr vert="horz" wrap="square" lIns="0" tIns="0" rIns="0" bIns="0" rtlCol="0" anchor="ctr">
            <a:noAutofit/>
          </a:bodyPr>
          <a:lstStyle/>
          <a:p>
            <a:pPr marL="285750" lvl="0" indent="-285750" fontAlgn="auto">
              <a:spcBef>
                <a:spcPts val="600"/>
              </a:spcBef>
              <a:spcAft>
                <a:spcPts val="0"/>
              </a:spcAft>
              <a:buFont typeface="Arial" panose="020B0604020202020204" pitchFamily="34" charset="0"/>
              <a:buChar char="•"/>
            </a:pPr>
            <a:r>
              <a:rPr lang="en-US" sz="2800" b="1" dirty="0">
                <a:latin typeface="Arial Black" panose="020B0A04020102020204" pitchFamily="34" charset="0"/>
                <a:cs typeface="Arial" panose="020B0604020202020204" pitchFamily="34" charset="0"/>
              </a:rPr>
              <a:t>How does an understanding of SOCIAL STYLEs help us?</a:t>
            </a:r>
            <a:endParaRPr lang="en-US" sz="2800" dirty="0">
              <a:latin typeface="Arial Black" panose="020B0A04020102020204" pitchFamily="34" charset="0"/>
            </a:endParaRPr>
          </a:p>
        </p:txBody>
      </p:sp>
      <p:sp>
        <p:nvSpPr>
          <p:cNvPr id="12"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fld id="{0D558541-60C9-42A2-8392-FF12533A6B7A}" type="slidenum">
              <a:rPr lang="en-US"/>
              <a:pPr/>
              <a:t>4</a:t>
            </a:fld>
            <a:endParaRPr lang="en-US" dirty="0"/>
          </a:p>
        </p:txBody>
      </p:sp>
    </p:spTree>
    <p:extLst>
      <p:ext uri="{BB962C8B-B14F-4D97-AF65-F5344CB8AC3E}">
        <p14:creationId xmlns:p14="http://schemas.microsoft.com/office/powerpoint/2010/main" val="195159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iamond 11"/>
          <p:cNvSpPr/>
          <p:nvPr/>
        </p:nvSpPr>
        <p:spPr>
          <a:xfrm>
            <a:off x="4279901" y="179676"/>
            <a:ext cx="7442200" cy="6195724"/>
          </a:xfrm>
          <a:prstGeom prst="diamond">
            <a:avLst/>
          </a:prstGeom>
          <a:solidFill>
            <a:schemeClr val="tx1">
              <a:lumMod val="95000"/>
              <a:lumOff val="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itle 5"/>
          <p:cNvSpPr>
            <a:spLocks noGrp="1"/>
          </p:cNvSpPr>
          <p:nvPr>
            <p:ph type="title"/>
          </p:nvPr>
        </p:nvSpPr>
        <p:spPr>
          <a:xfrm>
            <a:off x="345018" y="332076"/>
            <a:ext cx="4582749" cy="800038"/>
          </a:xfrm>
        </p:spPr>
        <p:txBody>
          <a:bodyPr/>
          <a:lstStyle/>
          <a:p>
            <a:r>
              <a:rPr lang="en-US" dirty="0"/>
              <a:t>Understanding SOCIAL STYLES </a:t>
            </a:r>
          </a:p>
        </p:txBody>
      </p:sp>
      <p:sp>
        <p:nvSpPr>
          <p:cNvPr id="20" name="Rectangle 19"/>
          <p:cNvSpPr/>
          <p:nvPr/>
        </p:nvSpPr>
        <p:spPr>
          <a:xfrm>
            <a:off x="345018" y="1301253"/>
            <a:ext cx="3777039" cy="2123658"/>
          </a:xfrm>
          <a:prstGeom prst="rect">
            <a:avLst/>
          </a:prstGeom>
        </p:spPr>
        <p:txBody>
          <a:bodyPr wrap="square">
            <a:spAutoFit/>
          </a:bodyPr>
          <a:lstStyle/>
          <a:p>
            <a:pPr>
              <a:lnSpc>
                <a:spcPct val="150000"/>
              </a:lnSpc>
            </a:pPr>
            <a:r>
              <a:rPr lang="en-US" sz="2200" dirty="0"/>
              <a:t>Understanding SOCIAL STYLEs can help you be more versatile in your interactions with others.</a:t>
            </a:r>
          </a:p>
        </p:txBody>
      </p:sp>
      <p:grpSp>
        <p:nvGrpSpPr>
          <p:cNvPr id="13" name="Group 12"/>
          <p:cNvGrpSpPr/>
          <p:nvPr/>
        </p:nvGrpSpPr>
        <p:grpSpPr>
          <a:xfrm>
            <a:off x="4759297" y="571500"/>
            <a:ext cx="6483408" cy="5285218"/>
            <a:chOff x="4965582" y="852980"/>
            <a:chExt cx="6079669" cy="5067238"/>
          </a:xfrm>
        </p:grpSpPr>
        <p:grpSp>
          <p:nvGrpSpPr>
            <p:cNvPr id="29" name="Group 28"/>
            <p:cNvGrpSpPr/>
            <p:nvPr/>
          </p:nvGrpSpPr>
          <p:grpSpPr>
            <a:xfrm>
              <a:off x="4965582" y="852980"/>
              <a:ext cx="6079669" cy="5067238"/>
              <a:chOff x="1668849" y="1560544"/>
              <a:chExt cx="8895038" cy="4212452"/>
            </a:xfrm>
          </p:grpSpPr>
          <p:grpSp>
            <p:nvGrpSpPr>
              <p:cNvPr id="30" name="Group 29"/>
              <p:cNvGrpSpPr/>
              <p:nvPr/>
            </p:nvGrpSpPr>
            <p:grpSpPr>
              <a:xfrm>
                <a:off x="1668849" y="3684431"/>
                <a:ext cx="4396005" cy="2088565"/>
                <a:chOff x="6123095" y="1560544"/>
                <a:chExt cx="4396005" cy="2088565"/>
              </a:xfrm>
            </p:grpSpPr>
            <p:sp>
              <p:nvSpPr>
                <p:cNvPr id="45" name="Rectangle 44"/>
                <p:cNvSpPr/>
                <p:nvPr/>
              </p:nvSpPr>
              <p:spPr>
                <a:xfrm>
                  <a:off x="7682922" y="1560544"/>
                  <a:ext cx="2836178" cy="2088565"/>
                </a:xfrm>
                <a:prstGeom prst="rect">
                  <a:avLst/>
                </a:prstGeom>
                <a:solidFill>
                  <a:schemeClr val="accent3">
                    <a:lumMod val="20000"/>
                    <a:lumOff val="80000"/>
                  </a:schemeClr>
                </a:solidFill>
                <a:ln w="25400" cap="flat" cmpd="sng" algn="ctr">
                  <a:noFill/>
                  <a:prstDash val="solid"/>
                </a:ln>
                <a:effectLst/>
              </p:spPr>
              <p:txBody>
                <a:bodyPr spcFirstLastPara="0" vert="horz" wrap="square" lIns="294127" tIns="294127" rIns="294127" bIns="294127" numCol="1" spcCol="1270" anchor="ctr" anchorCtr="0">
                  <a:noAutofit/>
                </a:bodyPr>
                <a:lstStyle/>
                <a:p>
                  <a:pPr algn="ctr" fontAlgn="base">
                    <a:spcBef>
                      <a:spcPct val="0"/>
                    </a:spcBef>
                    <a:spcAft>
                      <a:spcPct val="0"/>
                    </a:spcAft>
                  </a:pPr>
                  <a:r>
                    <a:rPr lang="en-US" b="1" dirty="0">
                      <a:cs typeface="Arial" charset="0"/>
                    </a:rPr>
                    <a:t>AMIABLE</a:t>
                  </a:r>
                </a:p>
                <a:p>
                  <a:pPr lvl="0" algn="ctr" fontAlgn="base">
                    <a:spcBef>
                      <a:spcPct val="0"/>
                    </a:spcBef>
                    <a:spcAft>
                      <a:spcPct val="0"/>
                    </a:spcAft>
                  </a:pPr>
                  <a:endParaRPr lang="en-US" sz="1600" dirty="0">
                    <a:cs typeface="Arial" charset="0"/>
                  </a:endParaRPr>
                </a:p>
                <a:p>
                  <a:pPr lvl="0" fontAlgn="base">
                    <a:spcBef>
                      <a:spcPct val="0"/>
                    </a:spcBef>
                    <a:spcAft>
                      <a:spcPct val="0"/>
                    </a:spcAft>
                  </a:pPr>
                  <a:r>
                    <a:rPr lang="en-US" sz="1600" dirty="0">
                      <a:cs typeface="Arial" charset="0"/>
                    </a:rPr>
                    <a:t>Emotional </a:t>
                  </a:r>
                </a:p>
                <a:p>
                  <a:pPr lvl="0" fontAlgn="base">
                    <a:spcBef>
                      <a:spcPct val="0"/>
                    </a:spcBef>
                    <a:spcAft>
                      <a:spcPct val="0"/>
                    </a:spcAft>
                  </a:pPr>
                  <a:r>
                    <a:rPr lang="en-US" sz="1600" dirty="0">
                      <a:cs typeface="Arial" charset="0"/>
                    </a:rPr>
                    <a:t>Wants Harmony</a:t>
                  </a:r>
                </a:p>
                <a:p>
                  <a:pPr lvl="0" fontAlgn="base">
                    <a:spcBef>
                      <a:spcPct val="0"/>
                    </a:spcBef>
                    <a:spcAft>
                      <a:spcPct val="0"/>
                    </a:spcAft>
                  </a:pPr>
                  <a:r>
                    <a:rPr lang="en-US" sz="1600" dirty="0">
                      <a:cs typeface="Arial" charset="0"/>
                    </a:rPr>
                    <a:t>People-oriented</a:t>
                  </a:r>
                </a:p>
                <a:p>
                  <a:pPr lvl="0" fontAlgn="base">
                    <a:spcBef>
                      <a:spcPct val="0"/>
                    </a:spcBef>
                    <a:spcAft>
                      <a:spcPct val="0"/>
                    </a:spcAft>
                  </a:pPr>
                  <a:r>
                    <a:rPr lang="en-US" sz="1600" dirty="0">
                      <a:cs typeface="Arial" charset="0"/>
                    </a:rPr>
                    <a:t>Credibility</a:t>
                  </a:r>
                </a:p>
                <a:p>
                  <a:pPr lvl="0" fontAlgn="base">
                    <a:spcBef>
                      <a:spcPct val="0"/>
                    </a:spcBef>
                    <a:spcAft>
                      <a:spcPct val="0"/>
                    </a:spcAft>
                  </a:pPr>
                  <a:r>
                    <a:rPr lang="en-US" sz="1600" dirty="0">
                      <a:cs typeface="Arial" charset="0"/>
                    </a:rPr>
                    <a:t>Risk averse</a:t>
                  </a:r>
                </a:p>
              </p:txBody>
            </p:sp>
            <p:sp>
              <p:nvSpPr>
                <p:cNvPr id="46" name="Rectangle 45"/>
                <p:cNvSpPr/>
                <p:nvPr/>
              </p:nvSpPr>
              <p:spPr>
                <a:xfrm>
                  <a:off x="6123095" y="1560544"/>
                  <a:ext cx="1814653" cy="2088565"/>
                </a:xfrm>
                <a:prstGeom prst="rect">
                  <a:avLst/>
                </a:prstGeom>
                <a:solidFill>
                  <a:schemeClr val="accent3">
                    <a:lumMod val="75000"/>
                  </a:schemeClr>
                </a:solidFill>
                <a:ln w="25400" cap="flat" cmpd="sng" algn="ctr">
                  <a:noFill/>
                  <a:prstDash val="solid"/>
                </a:ln>
                <a:effectLst/>
              </p:spPr>
              <p:txBody>
                <a:bodyPr spcFirstLastPara="0" vert="horz" wrap="square" lIns="294127" tIns="294127" rIns="294127" bIns="294127" numCol="1" spcCol="1270" anchor="ctr" anchorCtr="0">
                  <a:noAutofit/>
                </a:bodyPr>
                <a:lstStyle/>
                <a:p>
                  <a:pPr marL="0" marR="0" lvl="0" indent="0" algn="ctr" defTabSz="2222500" eaLnBrk="1" fontAlgn="base" latinLnBrk="0" hangingPunct="1">
                    <a:lnSpc>
                      <a:spcPct val="90000"/>
                    </a:lnSpc>
                    <a:spcBef>
                      <a:spcPct val="0"/>
                    </a:spcBef>
                    <a:spcAft>
                      <a:spcPct val="35000"/>
                    </a:spcAft>
                    <a:buClrTx/>
                    <a:buSzTx/>
                    <a:buFontTx/>
                    <a:buNone/>
                    <a:tabLst/>
                    <a:defRPr/>
                  </a:pPr>
                  <a:endParaRPr kumimoji="0" lang="en-US" sz="4400" b="0" i="0" u="none" strike="noStrike" kern="0" cap="none" spc="0" normalizeH="0" baseline="0" noProof="0" dirty="0">
                    <a:ln>
                      <a:noFill/>
                    </a:ln>
                    <a:solidFill>
                      <a:srgbClr val="FFFFFF"/>
                    </a:solidFill>
                    <a:effectLst/>
                    <a:uLnTx/>
                    <a:uFillTx/>
                    <a:latin typeface="Arial"/>
                    <a:ea typeface="+mn-ea"/>
                    <a:cs typeface="+mn-cs"/>
                  </a:endParaRPr>
                </a:p>
              </p:txBody>
            </p:sp>
            <p:pic>
              <p:nvPicPr>
                <p:cNvPr id="47" name="Picture 46"/>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flipH="1">
                  <a:off x="6351540" y="2088773"/>
                  <a:ext cx="1331379" cy="910116"/>
                </a:xfrm>
                <a:prstGeom prst="rect">
                  <a:avLst/>
                </a:prstGeom>
                <a:noFill/>
              </p:spPr>
            </p:pic>
          </p:grpSp>
          <p:grpSp>
            <p:nvGrpSpPr>
              <p:cNvPr id="31" name="Group 30"/>
              <p:cNvGrpSpPr/>
              <p:nvPr/>
            </p:nvGrpSpPr>
            <p:grpSpPr>
              <a:xfrm>
                <a:off x="1668849" y="1560544"/>
                <a:ext cx="4396005" cy="2088565"/>
                <a:chOff x="1668849" y="1560544"/>
                <a:chExt cx="4396005" cy="2088565"/>
              </a:xfrm>
            </p:grpSpPr>
            <p:grpSp>
              <p:nvGrpSpPr>
                <p:cNvPr id="41" name="Group 40"/>
                <p:cNvGrpSpPr/>
                <p:nvPr/>
              </p:nvGrpSpPr>
              <p:grpSpPr>
                <a:xfrm>
                  <a:off x="1668849" y="1560544"/>
                  <a:ext cx="4396005" cy="2088565"/>
                  <a:chOff x="1668849" y="1560544"/>
                  <a:chExt cx="4396005" cy="2088565"/>
                </a:xfrm>
              </p:grpSpPr>
              <p:sp>
                <p:nvSpPr>
                  <p:cNvPr id="43" name="Rectangle 42"/>
                  <p:cNvSpPr/>
                  <p:nvPr/>
                </p:nvSpPr>
                <p:spPr>
                  <a:xfrm>
                    <a:off x="3228676" y="1560544"/>
                    <a:ext cx="2836178" cy="2088565"/>
                  </a:xfrm>
                  <a:prstGeom prst="rect">
                    <a:avLst/>
                  </a:prstGeom>
                  <a:solidFill>
                    <a:srgbClr val="FFDCCC"/>
                  </a:solidFill>
                  <a:ln w="25400" cap="flat" cmpd="sng" algn="ctr">
                    <a:noFill/>
                    <a:prstDash val="solid"/>
                  </a:ln>
                  <a:effectLst/>
                </p:spPr>
                <p:txBody>
                  <a:bodyPr spcFirstLastPara="0" vert="horz" wrap="square" lIns="294127" tIns="294127" rIns="294127" bIns="294127" numCol="1" spcCol="1270" anchor="ctr" anchorCtr="0">
                    <a:noAutofit/>
                  </a:bodyPr>
                  <a:lstStyle/>
                  <a:p>
                    <a:pPr lvl="0" algn="ctr" fontAlgn="base">
                      <a:spcBef>
                        <a:spcPct val="0"/>
                      </a:spcBef>
                      <a:spcAft>
                        <a:spcPct val="0"/>
                      </a:spcAft>
                    </a:pPr>
                    <a:r>
                      <a:rPr lang="en-US" b="1" dirty="0">
                        <a:cs typeface="Arial" charset="0"/>
                      </a:rPr>
                      <a:t>ANALYTICAL</a:t>
                    </a:r>
                  </a:p>
                  <a:p>
                    <a:pPr lvl="0" algn="ctr" fontAlgn="base">
                      <a:spcBef>
                        <a:spcPct val="0"/>
                      </a:spcBef>
                      <a:spcAft>
                        <a:spcPct val="0"/>
                      </a:spcAft>
                    </a:pPr>
                    <a:endParaRPr lang="en-US" sz="1600" dirty="0">
                      <a:cs typeface="Arial" charset="0"/>
                    </a:endParaRPr>
                  </a:p>
                  <a:p>
                    <a:pPr lvl="0" fontAlgn="base">
                      <a:spcBef>
                        <a:spcPct val="0"/>
                      </a:spcBef>
                      <a:spcAft>
                        <a:spcPct val="0"/>
                      </a:spcAft>
                    </a:pPr>
                    <a:r>
                      <a:rPr lang="en-US" sz="1600" dirty="0">
                        <a:cs typeface="Arial" charset="0"/>
                      </a:rPr>
                      <a:t>Logical</a:t>
                    </a:r>
                  </a:p>
                  <a:p>
                    <a:pPr lvl="0" fontAlgn="base">
                      <a:spcBef>
                        <a:spcPct val="0"/>
                      </a:spcBef>
                      <a:spcAft>
                        <a:spcPct val="0"/>
                      </a:spcAft>
                    </a:pPr>
                    <a:r>
                      <a:rPr lang="en-US" sz="1600" dirty="0">
                        <a:cs typeface="Arial" charset="0"/>
                      </a:rPr>
                      <a:t>Data and Detail</a:t>
                    </a:r>
                  </a:p>
                  <a:p>
                    <a:pPr lvl="0" fontAlgn="base">
                      <a:spcBef>
                        <a:spcPct val="0"/>
                      </a:spcBef>
                      <a:spcAft>
                        <a:spcPct val="0"/>
                      </a:spcAft>
                    </a:pPr>
                    <a:r>
                      <a:rPr lang="en-US" sz="1600" dirty="0">
                        <a:cs typeface="Arial" charset="0"/>
                      </a:rPr>
                      <a:t>Process / Methods</a:t>
                    </a:r>
                  </a:p>
                  <a:p>
                    <a:pPr lvl="0" fontAlgn="base">
                      <a:spcBef>
                        <a:spcPct val="0"/>
                      </a:spcBef>
                      <a:spcAft>
                        <a:spcPct val="0"/>
                      </a:spcAft>
                    </a:pPr>
                    <a:r>
                      <a:rPr lang="en-US" sz="1600" dirty="0">
                        <a:cs typeface="Arial" charset="0"/>
                      </a:rPr>
                      <a:t>Accuracy</a:t>
                    </a:r>
                  </a:p>
                  <a:p>
                    <a:pPr lvl="0" fontAlgn="base">
                      <a:spcBef>
                        <a:spcPct val="0"/>
                      </a:spcBef>
                      <a:spcAft>
                        <a:spcPct val="0"/>
                      </a:spcAft>
                    </a:pPr>
                    <a:r>
                      <a:rPr lang="en-US" sz="1600" dirty="0">
                        <a:cs typeface="Arial" charset="0"/>
                      </a:rPr>
                      <a:t>Contemplative</a:t>
                    </a:r>
                  </a:p>
                </p:txBody>
              </p:sp>
              <p:sp>
                <p:nvSpPr>
                  <p:cNvPr id="44" name="Rectangle 43"/>
                  <p:cNvSpPr/>
                  <p:nvPr/>
                </p:nvSpPr>
                <p:spPr>
                  <a:xfrm>
                    <a:off x="1668849" y="1560544"/>
                    <a:ext cx="1814653" cy="2088565"/>
                  </a:xfrm>
                  <a:prstGeom prst="rect">
                    <a:avLst/>
                  </a:prstGeom>
                  <a:solidFill>
                    <a:schemeClr val="accent1">
                      <a:lumMod val="60000"/>
                      <a:lumOff val="40000"/>
                    </a:schemeClr>
                  </a:solidFill>
                  <a:ln w="25400" cap="flat" cmpd="sng" algn="ctr">
                    <a:noFill/>
                    <a:prstDash val="solid"/>
                  </a:ln>
                  <a:effectLst/>
                </p:spPr>
                <p:txBody>
                  <a:bodyPr spcFirstLastPara="0" vert="horz" wrap="square" lIns="294127" tIns="294127" rIns="294127" bIns="294127" numCol="1" spcCol="1270" anchor="ctr" anchorCtr="0">
                    <a:noAutofit/>
                  </a:bodyPr>
                  <a:lstStyle/>
                  <a:p>
                    <a:pPr marL="0" marR="0" lvl="0" indent="0" algn="ctr" defTabSz="2222500" eaLnBrk="1" fontAlgn="base" latinLnBrk="0" hangingPunct="1">
                      <a:lnSpc>
                        <a:spcPct val="90000"/>
                      </a:lnSpc>
                      <a:spcBef>
                        <a:spcPct val="0"/>
                      </a:spcBef>
                      <a:spcAft>
                        <a:spcPct val="35000"/>
                      </a:spcAft>
                      <a:buClrTx/>
                      <a:buSzTx/>
                      <a:buFontTx/>
                      <a:buNone/>
                      <a:tabLst/>
                      <a:defRPr/>
                    </a:pPr>
                    <a:endParaRPr kumimoji="0" lang="en-US" sz="4400" b="0" i="0" u="none" strike="noStrike" kern="0" cap="none" spc="0" normalizeH="0" baseline="0" noProof="0" dirty="0">
                      <a:ln>
                        <a:noFill/>
                      </a:ln>
                      <a:solidFill>
                        <a:srgbClr val="FFFFFF"/>
                      </a:solidFill>
                      <a:effectLst/>
                      <a:uLnTx/>
                      <a:uFillTx/>
                      <a:latin typeface="Arial"/>
                      <a:ea typeface="+mn-ea"/>
                      <a:cs typeface="+mn-cs"/>
                    </a:endParaRPr>
                  </a:p>
                </p:txBody>
              </p:sp>
            </p:grpSp>
            <p:pic>
              <p:nvPicPr>
                <p:cNvPr id="42" name="Picture 41"/>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flipH="1">
                  <a:off x="1762208" y="2074819"/>
                  <a:ext cx="1627932" cy="1061301"/>
                </a:xfrm>
                <a:prstGeom prst="rect">
                  <a:avLst/>
                </a:prstGeom>
                <a:ln>
                  <a:noFill/>
                </a:ln>
              </p:spPr>
            </p:pic>
          </p:grpSp>
          <p:grpSp>
            <p:nvGrpSpPr>
              <p:cNvPr id="32" name="Group 31"/>
              <p:cNvGrpSpPr/>
              <p:nvPr/>
            </p:nvGrpSpPr>
            <p:grpSpPr>
              <a:xfrm>
                <a:off x="6120181" y="1560544"/>
                <a:ext cx="4425127" cy="2088565"/>
                <a:chOff x="1668847" y="3695664"/>
                <a:chExt cx="4425127" cy="2088565"/>
              </a:xfrm>
            </p:grpSpPr>
            <p:sp>
              <p:nvSpPr>
                <p:cNvPr id="38" name="Rectangle 37"/>
                <p:cNvSpPr/>
                <p:nvPr/>
              </p:nvSpPr>
              <p:spPr>
                <a:xfrm>
                  <a:off x="3257796" y="3695664"/>
                  <a:ext cx="2836178" cy="2088565"/>
                </a:xfrm>
                <a:prstGeom prst="rect">
                  <a:avLst/>
                </a:prstGeom>
                <a:solidFill>
                  <a:schemeClr val="accent5">
                    <a:lumMod val="20000"/>
                    <a:lumOff val="80000"/>
                  </a:schemeClr>
                </a:solidFill>
                <a:ln w="25400" cap="flat" cmpd="sng" algn="ctr">
                  <a:noFill/>
                  <a:prstDash val="solid"/>
                </a:ln>
                <a:effectLst/>
              </p:spPr>
              <p:txBody>
                <a:bodyPr spcFirstLastPara="0" vert="horz" wrap="square" lIns="294127" tIns="294127" rIns="294127" bIns="294127" numCol="1" spcCol="1270" anchor="t" anchorCtr="0">
                  <a:noAutofit/>
                </a:bodyPr>
                <a:lstStyle/>
                <a:p>
                  <a:pPr algn="ctr" fontAlgn="base">
                    <a:spcBef>
                      <a:spcPct val="0"/>
                    </a:spcBef>
                    <a:spcAft>
                      <a:spcPct val="0"/>
                    </a:spcAft>
                  </a:pPr>
                  <a:r>
                    <a:rPr lang="en-US" b="1" dirty="0">
                      <a:cs typeface="Arial" charset="0"/>
                    </a:rPr>
                    <a:t>DRIVER</a:t>
                  </a:r>
                </a:p>
                <a:p>
                  <a:pPr algn="ctr" fontAlgn="base">
                    <a:spcBef>
                      <a:spcPct val="0"/>
                    </a:spcBef>
                    <a:spcAft>
                      <a:spcPct val="0"/>
                    </a:spcAft>
                  </a:pPr>
                  <a:endParaRPr lang="en-US" sz="1600" b="1" dirty="0">
                    <a:cs typeface="Arial" charset="0"/>
                  </a:endParaRPr>
                </a:p>
                <a:p>
                  <a:pPr fontAlgn="base">
                    <a:spcBef>
                      <a:spcPct val="0"/>
                    </a:spcBef>
                    <a:spcAft>
                      <a:spcPct val="0"/>
                    </a:spcAft>
                  </a:pPr>
                  <a:r>
                    <a:rPr lang="en-US" sz="1600" dirty="0">
                      <a:cs typeface="Arial" charset="0"/>
                    </a:rPr>
                    <a:t>Organized </a:t>
                  </a:r>
                </a:p>
                <a:p>
                  <a:pPr fontAlgn="base">
                    <a:spcBef>
                      <a:spcPct val="0"/>
                    </a:spcBef>
                    <a:spcAft>
                      <a:spcPct val="0"/>
                    </a:spcAft>
                  </a:pPr>
                  <a:r>
                    <a:rPr lang="en-US" sz="1600" dirty="0">
                      <a:cs typeface="Arial" charset="0"/>
                    </a:rPr>
                    <a:t>Values facts and figures</a:t>
                  </a:r>
                </a:p>
                <a:p>
                  <a:pPr fontAlgn="base">
                    <a:spcBef>
                      <a:spcPct val="0"/>
                    </a:spcBef>
                    <a:spcAft>
                      <a:spcPct val="0"/>
                    </a:spcAft>
                  </a:pPr>
                  <a:r>
                    <a:rPr lang="en-US" sz="1600" dirty="0">
                      <a:cs typeface="Arial" charset="0"/>
                    </a:rPr>
                    <a:t>Emphasizes on now</a:t>
                  </a:r>
                </a:p>
                <a:p>
                  <a:pPr fontAlgn="base">
                    <a:spcBef>
                      <a:spcPct val="0"/>
                    </a:spcBef>
                    <a:spcAft>
                      <a:spcPct val="0"/>
                    </a:spcAft>
                  </a:pPr>
                  <a:r>
                    <a:rPr lang="en-US" sz="1600" dirty="0">
                      <a:cs typeface="Arial" charset="0"/>
                    </a:rPr>
                    <a:t>Controlling</a:t>
                  </a:r>
                  <a:endParaRPr kumimoji="0" lang="en-US" sz="1600" b="0" i="0" u="none" strike="noStrike" kern="0" cap="none" spc="0" normalizeH="0" baseline="0" noProof="0" dirty="0">
                    <a:ln>
                      <a:noFill/>
                    </a:ln>
                    <a:solidFill>
                      <a:srgbClr val="FFFFFF"/>
                    </a:solidFill>
                    <a:effectLst/>
                    <a:uLnTx/>
                    <a:uFillTx/>
                    <a:latin typeface="Arial"/>
                  </a:endParaRPr>
                </a:p>
              </p:txBody>
            </p:sp>
            <p:sp>
              <p:nvSpPr>
                <p:cNvPr id="39" name="Rectangle 38"/>
                <p:cNvSpPr/>
                <p:nvPr/>
              </p:nvSpPr>
              <p:spPr>
                <a:xfrm>
                  <a:off x="1668847" y="3695664"/>
                  <a:ext cx="1802538" cy="2088565"/>
                </a:xfrm>
                <a:prstGeom prst="rect">
                  <a:avLst/>
                </a:prstGeom>
                <a:solidFill>
                  <a:schemeClr val="accent5">
                    <a:lumMod val="60000"/>
                    <a:lumOff val="40000"/>
                  </a:schemeClr>
                </a:solidFill>
                <a:ln w="25400" cap="flat" cmpd="sng" algn="ctr">
                  <a:noFill/>
                  <a:prstDash val="solid"/>
                </a:ln>
                <a:effectLst/>
              </p:spPr>
              <p:txBody>
                <a:bodyPr spcFirstLastPara="0" vert="horz" wrap="square" lIns="294127" tIns="294127" rIns="294127" bIns="294127" numCol="1" spcCol="1270" anchor="ctr" anchorCtr="0">
                  <a:noAutofit/>
                </a:bodyPr>
                <a:lstStyle/>
                <a:p>
                  <a:pPr marL="0" marR="0" lvl="0" indent="0" algn="ctr" defTabSz="2222500" eaLnBrk="1" fontAlgn="base" latinLnBrk="0" hangingPunct="1">
                    <a:lnSpc>
                      <a:spcPct val="90000"/>
                    </a:lnSpc>
                    <a:spcBef>
                      <a:spcPct val="0"/>
                    </a:spcBef>
                    <a:spcAft>
                      <a:spcPct val="35000"/>
                    </a:spcAft>
                    <a:buClrTx/>
                    <a:buSzTx/>
                    <a:buFontTx/>
                    <a:buNone/>
                    <a:tabLst/>
                    <a:defRPr/>
                  </a:pPr>
                  <a:endParaRPr kumimoji="0" lang="en-US" sz="4400" b="0" i="0" u="none" strike="noStrike" kern="0" cap="none" spc="0" normalizeH="0" baseline="0" noProof="0" dirty="0">
                    <a:ln>
                      <a:noFill/>
                    </a:ln>
                    <a:solidFill>
                      <a:srgbClr val="FFFFFF"/>
                    </a:solidFill>
                    <a:effectLst/>
                    <a:uLnTx/>
                    <a:uFillTx/>
                    <a:latin typeface="Arial"/>
                    <a:ea typeface="+mn-ea"/>
                    <a:cs typeface="+mn-cs"/>
                  </a:endParaRPr>
                </a:p>
              </p:txBody>
            </p:sp>
            <p:pic>
              <p:nvPicPr>
                <p:cNvPr id="40" name="Picture 39"/>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flipH="1">
                  <a:off x="1865306" y="4230417"/>
                  <a:ext cx="1392484" cy="1040823"/>
                </a:xfrm>
                <a:prstGeom prst="rect">
                  <a:avLst/>
                </a:prstGeom>
              </p:spPr>
            </p:pic>
          </p:grpSp>
          <p:sp>
            <p:nvSpPr>
              <p:cNvPr id="36" name="Rectangle 35"/>
              <p:cNvSpPr/>
              <p:nvPr/>
            </p:nvSpPr>
            <p:spPr>
              <a:xfrm>
                <a:off x="7727705" y="3684431"/>
                <a:ext cx="2836182" cy="2088565"/>
              </a:xfrm>
              <a:prstGeom prst="rect">
                <a:avLst/>
              </a:prstGeom>
              <a:solidFill>
                <a:schemeClr val="bg2">
                  <a:lumMod val="20000"/>
                  <a:lumOff val="80000"/>
                </a:schemeClr>
              </a:solidFill>
              <a:ln w="25400" cap="flat" cmpd="sng" algn="ctr">
                <a:noFill/>
                <a:prstDash val="solid"/>
              </a:ln>
              <a:effectLst/>
            </p:spPr>
            <p:txBody>
              <a:bodyPr spcFirstLastPara="0" vert="horz" wrap="square" lIns="294127" tIns="294127" rIns="294127" bIns="294127" numCol="1" spcCol="1270" anchor="ctr" anchorCtr="0">
                <a:noAutofit/>
              </a:bodyPr>
              <a:lstStyle/>
              <a:p>
                <a:pPr algn="ctr" fontAlgn="base">
                  <a:spcBef>
                    <a:spcPct val="0"/>
                  </a:spcBef>
                  <a:spcAft>
                    <a:spcPct val="0"/>
                  </a:spcAft>
                </a:pPr>
                <a:r>
                  <a:rPr lang="en-US" b="1" dirty="0">
                    <a:cs typeface="Arial" charset="0"/>
                  </a:rPr>
                  <a:t>EXPRESSIVE</a:t>
                </a:r>
              </a:p>
              <a:p>
                <a:pPr algn="ctr" fontAlgn="base">
                  <a:spcBef>
                    <a:spcPct val="0"/>
                  </a:spcBef>
                  <a:spcAft>
                    <a:spcPct val="0"/>
                  </a:spcAft>
                </a:pPr>
                <a:endParaRPr lang="en-US" sz="1600" b="1" dirty="0">
                  <a:solidFill>
                    <a:srgbClr val="003344"/>
                  </a:solidFill>
                  <a:cs typeface="Arial" charset="0"/>
                </a:endParaRPr>
              </a:p>
              <a:p>
                <a:pPr defTabSz="1320800" fontAlgn="base">
                  <a:spcBef>
                    <a:spcPct val="0"/>
                  </a:spcBef>
                  <a:spcAft>
                    <a:spcPct val="0"/>
                  </a:spcAft>
                </a:pPr>
                <a:r>
                  <a:rPr lang="en-US" sz="1600" dirty="0">
                    <a:solidFill>
                      <a:srgbClr val="003344"/>
                    </a:solidFill>
                    <a:cs typeface="Arial" charset="0"/>
                  </a:rPr>
                  <a:t>Forward looking </a:t>
                </a:r>
              </a:p>
              <a:p>
                <a:pPr fontAlgn="base">
                  <a:spcBef>
                    <a:spcPct val="0"/>
                  </a:spcBef>
                  <a:spcAft>
                    <a:spcPct val="0"/>
                  </a:spcAft>
                </a:pPr>
                <a:r>
                  <a:rPr lang="en-US" sz="1600" dirty="0">
                    <a:solidFill>
                      <a:srgbClr val="003344"/>
                    </a:solidFill>
                    <a:cs typeface="Arial" charset="0"/>
                  </a:rPr>
                  <a:t>Values opinions</a:t>
                </a:r>
              </a:p>
              <a:p>
                <a:pPr fontAlgn="base">
                  <a:spcBef>
                    <a:spcPct val="0"/>
                  </a:spcBef>
                  <a:spcAft>
                    <a:spcPct val="0"/>
                  </a:spcAft>
                </a:pPr>
                <a:r>
                  <a:rPr lang="en-US" sz="1600" dirty="0">
                    <a:solidFill>
                      <a:srgbClr val="003344"/>
                    </a:solidFill>
                    <a:cs typeface="Arial" charset="0"/>
                  </a:rPr>
                  <a:t>Innovative</a:t>
                </a:r>
              </a:p>
              <a:p>
                <a:pPr fontAlgn="base">
                  <a:spcBef>
                    <a:spcPct val="0"/>
                  </a:spcBef>
                  <a:spcAft>
                    <a:spcPct val="0"/>
                  </a:spcAft>
                </a:pPr>
                <a:r>
                  <a:rPr lang="en-US" sz="1600" dirty="0">
                    <a:solidFill>
                      <a:srgbClr val="003344"/>
                    </a:solidFill>
                    <a:cs typeface="Arial" charset="0"/>
                  </a:rPr>
                  <a:t>Risk taker</a:t>
                </a:r>
              </a:p>
              <a:p>
                <a:pPr fontAlgn="base">
                  <a:spcBef>
                    <a:spcPct val="0"/>
                  </a:spcBef>
                  <a:spcAft>
                    <a:spcPct val="0"/>
                  </a:spcAft>
                </a:pPr>
                <a:r>
                  <a:rPr lang="en-US" sz="1600" dirty="0">
                    <a:solidFill>
                      <a:srgbClr val="003344"/>
                    </a:solidFill>
                    <a:cs typeface="Arial" charset="0"/>
                  </a:rPr>
                  <a:t>Impulsive</a:t>
                </a:r>
                <a:endParaRPr kumimoji="0" lang="en-US" sz="1600" b="0" i="0" u="none" strike="noStrike" kern="0" cap="none" spc="0" normalizeH="0" baseline="0" noProof="0" dirty="0">
                  <a:ln>
                    <a:noFill/>
                  </a:ln>
                  <a:effectLst/>
                  <a:uLnTx/>
                  <a:uFillTx/>
                  <a:latin typeface="Arial"/>
                </a:endParaRPr>
              </a:p>
            </p:txBody>
          </p:sp>
        </p:grpSp>
        <p:sp>
          <p:nvSpPr>
            <p:cNvPr id="49" name="Rectangle 48"/>
            <p:cNvSpPr/>
            <p:nvPr/>
          </p:nvSpPr>
          <p:spPr>
            <a:xfrm>
              <a:off x="8011770" y="3407844"/>
              <a:ext cx="1232016" cy="2512374"/>
            </a:xfrm>
            <a:prstGeom prst="rect">
              <a:avLst/>
            </a:prstGeom>
            <a:solidFill>
              <a:schemeClr val="bg2">
                <a:lumMod val="60000"/>
                <a:lumOff val="40000"/>
              </a:schemeClr>
            </a:solidFill>
            <a:ln w="25400" cap="flat" cmpd="sng" algn="ctr">
              <a:noFill/>
              <a:prstDash val="solid"/>
            </a:ln>
            <a:effectLst/>
          </p:spPr>
          <p:txBody>
            <a:bodyPr spcFirstLastPara="0" vert="horz" wrap="square" lIns="294127" tIns="294127" rIns="294127" bIns="294127" numCol="1" spcCol="1270" anchor="ctr" anchorCtr="0">
              <a:noAutofit/>
            </a:bodyPr>
            <a:lstStyle/>
            <a:p>
              <a:pPr marL="0" marR="0" lvl="0" indent="0" algn="ctr" defTabSz="2222500" eaLnBrk="1" fontAlgn="base" latinLnBrk="0" hangingPunct="1">
                <a:lnSpc>
                  <a:spcPct val="90000"/>
                </a:lnSpc>
                <a:spcBef>
                  <a:spcPct val="0"/>
                </a:spcBef>
                <a:spcAft>
                  <a:spcPct val="35000"/>
                </a:spcAft>
                <a:buClrTx/>
                <a:buSzTx/>
                <a:buFontTx/>
                <a:buNone/>
                <a:tabLst/>
                <a:defRPr/>
              </a:pPr>
              <a:endParaRPr kumimoji="0" lang="en-US" sz="4400" b="0" i="0" u="none" strike="noStrike" kern="0" cap="none" spc="0" normalizeH="0" baseline="0" noProof="0" dirty="0">
                <a:ln>
                  <a:noFill/>
                </a:ln>
                <a:solidFill>
                  <a:srgbClr val="FFFFFF"/>
                </a:solidFill>
                <a:effectLst/>
                <a:uLnTx/>
                <a:uFillTx/>
                <a:latin typeface="Arial"/>
                <a:ea typeface="+mn-ea"/>
                <a:cs typeface="+mn-cs"/>
              </a:endParaRPr>
            </a:p>
          </p:txBody>
        </p:sp>
      </p:grpSp>
      <p:pic>
        <p:nvPicPr>
          <p:cNvPr id="50" name="Picture 49"/>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flipH="1">
            <a:off x="8096215" y="4043261"/>
            <a:ext cx="988880" cy="1114338"/>
          </a:xfrm>
          <a:prstGeom prst="rect">
            <a:avLst/>
          </a:prstGeom>
        </p:spPr>
      </p:pic>
      <p:sp>
        <p:nvSpPr>
          <p:cNvPr id="23" name="Slide Number Placeholder 2">
            <a:extLst>
              <a:ext uri="{FF2B5EF4-FFF2-40B4-BE49-F238E27FC236}">
                <a16:creationId xmlns:a16="http://schemas.microsoft.com/office/drawing/2014/main" id="{C66954C5-B6CF-4074-BA02-7FF9F60C1058}"/>
              </a:ext>
            </a:extLst>
          </p:cNvPr>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0D558541-60C9-42A2-8392-FF12533A6B7A}" type="slidenum">
              <a:rPr kumimoji="0" lang="en-US" sz="1200" b="0" i="0" u="none" strike="noStrike" kern="0" cap="none" spc="0" normalizeH="0" baseline="0" noProof="0">
                <a:ln>
                  <a:noFill/>
                </a:ln>
                <a:effectLst/>
                <a:uLnTx/>
                <a:uFillTx/>
                <a:latin typeface="Calibri" panose="020F0502020204030204"/>
              </a:rPr>
              <a:pPr marL="0" marR="0" lvl="0" indent="0" algn="r" defTabSz="914400" eaLnBrk="1" fontAlgn="auto" latinLnBrk="0" hangingPunct="1">
                <a:lnSpc>
                  <a:spcPct val="100000"/>
                </a:lnSpc>
                <a:spcBef>
                  <a:spcPts val="0"/>
                </a:spcBef>
                <a:spcAft>
                  <a:spcPts val="0"/>
                </a:spcAft>
                <a:buClrTx/>
                <a:buSzTx/>
                <a:buFontTx/>
                <a:buNone/>
                <a:tabLst/>
                <a:defRPr/>
              </a:pPr>
              <a:t>5</a:t>
            </a:fld>
            <a:endParaRPr kumimoji="0" lang="en-US" sz="1200" b="0" i="0" u="none" strike="noStrike" kern="0" cap="none" spc="0" normalizeH="0" baseline="0" noProof="0" dirty="0">
              <a:ln>
                <a:noFill/>
              </a:ln>
              <a:effectLst/>
              <a:uLnTx/>
              <a:uFillTx/>
              <a:latin typeface="Calibri" panose="020F0502020204030204"/>
            </a:endParaRPr>
          </a:p>
        </p:txBody>
      </p:sp>
    </p:spTree>
    <p:extLst>
      <p:ext uri="{BB962C8B-B14F-4D97-AF65-F5344CB8AC3E}">
        <p14:creationId xmlns:p14="http://schemas.microsoft.com/office/powerpoint/2010/main" val="3704280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3090" r="35693"/>
          <a:stretch/>
        </p:blipFill>
        <p:spPr>
          <a:xfrm>
            <a:off x="5878849" y="10"/>
            <a:ext cx="6313150" cy="6857990"/>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9" name="Rectangle 8"/>
          <p:cNvSpPr/>
          <p:nvPr/>
        </p:nvSpPr>
        <p:spPr>
          <a:xfrm>
            <a:off x="345018" y="1407886"/>
            <a:ext cx="5939668" cy="4401205"/>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0000"/>
                </a:solidFill>
                <a:latin typeface="Arial" panose="020B0604020202020204" pitchFamily="34" charset="0"/>
                <a:cs typeface="Arial" panose="020B0604020202020204" pitchFamily="34" charset="0"/>
              </a:rPr>
              <a:t>Strengthen relationships</a:t>
            </a:r>
          </a:p>
          <a:p>
            <a:pPr marL="285750" indent="-285750">
              <a:lnSpc>
                <a:spcPct val="200000"/>
              </a:lnSpc>
              <a:buFont typeface="Arial" panose="020B0604020202020204" pitchFamily="34" charset="0"/>
              <a:buChar char="•"/>
            </a:pPr>
            <a:r>
              <a:rPr lang="en-US" sz="2000" dirty="0">
                <a:solidFill>
                  <a:srgbClr val="000000"/>
                </a:solidFill>
                <a:latin typeface="Arial" panose="020B0604020202020204" pitchFamily="34" charset="0"/>
                <a:cs typeface="Arial" panose="020B0604020202020204" pitchFamily="34" charset="0"/>
              </a:rPr>
              <a:t>Improve communication</a:t>
            </a:r>
          </a:p>
          <a:p>
            <a:pPr marL="285750" indent="-285750">
              <a:lnSpc>
                <a:spcPct val="200000"/>
              </a:lnSpc>
              <a:buFont typeface="Arial" panose="020B0604020202020204" pitchFamily="34" charset="0"/>
              <a:buChar char="•"/>
            </a:pPr>
            <a:r>
              <a:rPr lang="en-US" sz="2000" dirty="0">
                <a:solidFill>
                  <a:srgbClr val="000000"/>
                </a:solidFill>
                <a:latin typeface="Arial" panose="020B0604020202020204" pitchFamily="34" charset="0"/>
                <a:cs typeface="Arial" panose="020B0604020202020204" pitchFamily="34" charset="0"/>
              </a:rPr>
              <a:t>Help predict behaviors that give us strong indications of others values</a:t>
            </a:r>
          </a:p>
          <a:p>
            <a:pPr marL="285750" indent="-285750">
              <a:lnSpc>
                <a:spcPct val="200000"/>
              </a:lnSpc>
              <a:buFont typeface="Arial" panose="020B0604020202020204" pitchFamily="34" charset="0"/>
              <a:buChar char="•"/>
            </a:pPr>
            <a:r>
              <a:rPr lang="en-US" sz="2000" dirty="0">
                <a:solidFill>
                  <a:srgbClr val="000000"/>
                </a:solidFill>
                <a:latin typeface="Arial" panose="020B0604020202020204" pitchFamily="34" charset="0"/>
                <a:cs typeface="Arial" panose="020B0604020202020204" pitchFamily="34" charset="0"/>
              </a:rPr>
              <a:t>Enable us to craft compelling messages</a:t>
            </a:r>
          </a:p>
          <a:p>
            <a:pPr marL="285750" indent="-285750">
              <a:lnSpc>
                <a:spcPct val="200000"/>
              </a:lnSpc>
              <a:buFont typeface="Arial" panose="020B0604020202020204" pitchFamily="34" charset="0"/>
              <a:buChar char="•"/>
            </a:pPr>
            <a:r>
              <a:rPr lang="en-US" sz="2000" dirty="0">
                <a:solidFill>
                  <a:srgbClr val="000000"/>
                </a:solidFill>
                <a:latin typeface="Arial" panose="020B0604020202020204" pitchFamily="34" charset="0"/>
                <a:cs typeface="Arial" panose="020B0604020202020204" pitchFamily="34" charset="0"/>
              </a:rPr>
              <a:t>Give us insight into how others make decisions</a:t>
            </a:r>
          </a:p>
          <a:p>
            <a:pPr marL="285750" indent="-285750">
              <a:lnSpc>
                <a:spcPct val="200000"/>
              </a:lnSpc>
              <a:buFont typeface="Arial" panose="020B0604020202020204" pitchFamily="34" charset="0"/>
              <a:buChar char="•"/>
            </a:pPr>
            <a:r>
              <a:rPr lang="en-US" sz="2000" dirty="0">
                <a:solidFill>
                  <a:srgbClr val="000000"/>
                </a:solidFill>
                <a:latin typeface="Arial" panose="020B0604020202020204" pitchFamily="34" charset="0"/>
                <a:cs typeface="Arial" panose="020B0604020202020204" pitchFamily="34" charset="0"/>
              </a:rPr>
              <a:t>Improves our odds of winning opportunities</a:t>
            </a:r>
          </a:p>
        </p:txBody>
      </p:sp>
      <p:sp>
        <p:nvSpPr>
          <p:cNvPr id="10" name="Title 5"/>
          <p:cNvSpPr txBox="1">
            <a:spLocks/>
          </p:cNvSpPr>
          <p:nvPr/>
        </p:nvSpPr>
        <p:spPr>
          <a:xfrm>
            <a:off x="345018" y="332076"/>
            <a:ext cx="5533831" cy="1075810"/>
          </a:xfrm>
          <a:prstGeom prst="rect">
            <a:avLst/>
          </a:prstGeom>
        </p:spPr>
        <p:txBody>
          <a:bodyPr/>
          <a:lstStyle>
            <a:lvl1pPr algn="l" defTabSz="1734634" rtl="0" eaLnBrk="1" latinLnBrk="0" hangingPunct="1">
              <a:lnSpc>
                <a:spcPct val="80000"/>
              </a:lnSpc>
              <a:spcBef>
                <a:spcPct val="0"/>
              </a:spcBef>
              <a:buNone/>
              <a:defRPr sz="3200" b="0" i="0" kern="1200" cap="all" spc="-133" baseline="0">
                <a:solidFill>
                  <a:schemeClr val="tx1"/>
                </a:solidFill>
                <a:latin typeface="Arial Black" charset="0"/>
                <a:ea typeface="Arial Black" charset="0"/>
                <a:cs typeface="Arial Black" charset="0"/>
              </a:defRPr>
            </a:lvl1pPr>
          </a:lstStyle>
          <a:p>
            <a:pPr>
              <a:lnSpc>
                <a:spcPct val="100000"/>
              </a:lnSpc>
            </a:pPr>
            <a:r>
              <a:rPr lang="en-US" dirty="0"/>
              <a:t>Benefits of using Social Styles</a:t>
            </a:r>
          </a:p>
        </p:txBody>
      </p:sp>
      <p:sp>
        <p:nvSpPr>
          <p:cNvPr id="18"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fld id="{0D558541-60C9-42A2-8392-FF12533A6B7A}" type="slidenum">
              <a:rPr lang="en-US"/>
              <a:pPr/>
              <a:t>6</a:t>
            </a:fld>
            <a:endParaRPr lang="en-US" dirty="0"/>
          </a:p>
        </p:txBody>
      </p:sp>
      <p:sp>
        <p:nvSpPr>
          <p:cNvPr id="19" name="Rectangle 18"/>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anose="020B0604020202020204" pitchFamily="34" charset="0"/>
                <a:cs typeface="Arial" pitchFamily="34" charset="0"/>
              </a:rPr>
              <a:t>Copyright © 2017 Accenture. All rights reserved. For Accenture Internal Use Only.</a:t>
            </a:r>
          </a:p>
        </p:txBody>
      </p:sp>
      <p:sp>
        <p:nvSpPr>
          <p:cNvPr id="20"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E7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effectLst/>
              <a:uLnTx/>
              <a:uFillTx/>
              <a:latin typeface="Arial"/>
            </a:endParaRPr>
          </a:p>
        </p:txBody>
      </p:sp>
      <p:sp>
        <p:nvSpPr>
          <p:cNvPr id="21"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effectLst/>
              <a:uLnTx/>
              <a:uFillTx/>
              <a:latin typeface="Arial"/>
            </a:endParaRPr>
          </a:p>
        </p:txBody>
      </p:sp>
    </p:spTree>
    <p:extLst>
      <p:ext uri="{BB962C8B-B14F-4D97-AF65-F5344CB8AC3E}">
        <p14:creationId xmlns:p14="http://schemas.microsoft.com/office/powerpoint/2010/main" val="38004599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9091" b="15442"/>
          <a:stretch/>
        </p:blipFill>
        <p:spPr>
          <a:xfrm>
            <a:off x="4818888" y="10"/>
            <a:ext cx="7373112" cy="6857989"/>
          </a:xfrm>
          <a:prstGeom prst="rect">
            <a:avLst/>
          </a:prstGeom>
        </p:spPr>
      </p:pic>
      <p:sp>
        <p:nvSpPr>
          <p:cNvPr id="11" name="Freeform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itle 1"/>
          <p:cNvSpPr txBox="1">
            <a:spLocks/>
          </p:cNvSpPr>
          <p:nvPr/>
        </p:nvSpPr>
        <p:spPr>
          <a:xfrm>
            <a:off x="389100" y="2103400"/>
            <a:ext cx="5965780" cy="2651200"/>
          </a:xfrm>
          <a:prstGeom prst="rect">
            <a:avLst/>
          </a:prstGeom>
        </p:spPr>
        <p:txBody>
          <a:bodyPr vert="horz" lIns="91440" tIns="45720" rIns="91440" bIns="45720" rtlCol="0" anchor="ctr" anchorCtr="0">
            <a:normAutofit/>
          </a:bodyPr>
          <a:lstStyle>
            <a:lvl1pPr algn="l" defTabSz="1734634" rtl="0" eaLnBrk="1" latinLnBrk="0" hangingPunct="1">
              <a:lnSpc>
                <a:spcPct val="100000"/>
              </a:lnSpc>
              <a:spcBef>
                <a:spcPct val="0"/>
              </a:spcBef>
              <a:buNone/>
              <a:defRPr sz="3600" b="0" i="0" kern="1200" cap="all" spc="0" baseline="0">
                <a:solidFill>
                  <a:schemeClr val="bg1"/>
                </a:solidFill>
                <a:latin typeface="+mj-lt"/>
                <a:ea typeface="Arial Black" charset="0"/>
                <a:cs typeface="Arial" pitchFamily="34" charset="0"/>
              </a:defRPr>
            </a:lvl1pPr>
          </a:lstStyle>
          <a:p>
            <a:pPr marL="0" marR="0" lvl="0" indent="0" algn="l" defTabSz="1734634" rtl="0" eaLnBrk="1" fontAlgn="auto" latinLnBrk="0" hangingPunct="1">
              <a:lnSpc>
                <a:spcPct val="90000"/>
              </a:lnSpc>
              <a:spcBef>
                <a:spcPct val="0"/>
              </a:spcBef>
              <a:spcAft>
                <a:spcPts val="0"/>
              </a:spcAft>
              <a:buClrTx/>
              <a:buSzTx/>
              <a:buFontTx/>
              <a:buNone/>
              <a:tabLst/>
              <a:defRPr/>
            </a:pPr>
            <a:r>
              <a:rPr kumimoji="0" lang="en-US" sz="4000" b="1" i="0" u="none" strike="noStrike" kern="1200" cap="all" spc="0" normalizeH="0" baseline="0" noProof="0" dirty="0">
                <a:ln>
                  <a:noFill/>
                </a:ln>
                <a:solidFill>
                  <a:prstClr val="white"/>
                </a:solidFill>
                <a:effectLst/>
                <a:uLnTx/>
                <a:uFillTx/>
                <a:latin typeface="Arial" panose="020B0604020202020204" pitchFamily="34" charset="0"/>
                <a:cs typeface="Arial" pitchFamily="34" charset="0"/>
              </a:rPr>
              <a:t>Questions around the table?</a:t>
            </a:r>
          </a:p>
        </p:txBody>
      </p:sp>
      <p:sp>
        <p:nvSpPr>
          <p:cNvPr id="8"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D558541-60C9-42A2-8392-FF12533A6B7A}"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white"/>
                </a:solidFill>
                <a:effectLst/>
                <a:uLnTx/>
                <a:uFillTx/>
                <a:latin typeface="Arial" panose="020B0604020202020204" pitchFamily="34" charset="0"/>
                <a:ea typeface="+mn-ea"/>
                <a:cs typeface="Arial" pitchFamily="34" charset="0"/>
              </a:rPr>
              <a:t>Copyright © 2017 Accenture. All rights reserved. For Accenture Internal Use Only</a:t>
            </a: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p:txBody>
      </p:sp>
      <p:sp>
        <p:nvSpPr>
          <p:cNvPr id="15"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E7FF"/>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a typeface="+mn-ea"/>
              <a:cs typeface="+mn-cs"/>
            </a:endParaRPr>
          </a:p>
        </p:txBody>
      </p:sp>
      <p:sp>
        <p:nvSpPr>
          <p:cNvPr id="16"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5677271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7"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8</a:t>
            </a:fld>
            <a:endParaRPr lang="en-US" dirty="0">
              <a:solidFill>
                <a:schemeClr val="tx1"/>
              </a:solidFill>
              <a:latin typeface="Calibri" panose="020F0502020204030204"/>
            </a:endParaRPr>
          </a:p>
        </p:txBody>
      </p:sp>
      <p:sp>
        <p:nvSpPr>
          <p:cNvPr id="11" name="Title 3"/>
          <p:cNvSpPr txBox="1">
            <a:spLocks/>
          </p:cNvSpPr>
          <p:nvPr/>
        </p:nvSpPr>
        <p:spPr>
          <a:xfrm>
            <a:off x="345016" y="3233058"/>
            <a:ext cx="4964921" cy="901617"/>
          </a:xfrm>
          <a:prstGeom prst="rect">
            <a:avLst/>
          </a:prstGeom>
        </p:spPr>
        <p:txBody>
          <a:bodyPr vert="horz" lIns="0" tIns="0" rIns="130101" bIns="0" rtlCol="0" anchor="ctr" anchorCtr="0">
            <a:noAutofit/>
          </a:bodyPr>
          <a:lstStyle>
            <a:lvl1pPr algn="l" defTabSz="1734634" rtl="0" eaLnBrk="1" latinLnBrk="0" hangingPunct="1">
              <a:lnSpc>
                <a:spcPct val="80000"/>
              </a:lnSpc>
              <a:spcBef>
                <a:spcPct val="0"/>
              </a:spcBef>
              <a:buNone/>
              <a:defRPr sz="5867" b="0" i="0" kern="1200" cap="all" spc="-133" baseline="0">
                <a:solidFill>
                  <a:schemeClr val="tx1"/>
                </a:solidFill>
                <a:latin typeface="Arial Black" charset="0"/>
                <a:ea typeface="Arial Black" charset="0"/>
                <a:cs typeface="Arial Black" charset="0"/>
              </a:defRPr>
            </a:lvl1pPr>
          </a:lstStyle>
          <a:p>
            <a:pPr lvl="0">
              <a:defRPr/>
            </a:pPr>
            <a:r>
              <a:rPr kumimoji="0" lang="en-US" sz="4400" b="0" i="0" u="none" strike="noStrike" kern="1200" cap="all" spc="-133" normalizeH="0" baseline="0" noProof="0" dirty="0">
                <a:ln>
                  <a:noFill/>
                </a:ln>
                <a:solidFill>
                  <a:srgbClr val="000000"/>
                </a:solidFill>
                <a:effectLst/>
                <a:uLnTx/>
                <a:uFillTx/>
                <a:latin typeface="Arial Black" charset="0"/>
              </a:rPr>
              <a:t>MODULE SIX</a:t>
            </a:r>
            <a:br>
              <a:rPr kumimoji="0" lang="en-US" sz="4400" b="0" i="0" u="none" strike="noStrike" kern="1200" cap="all" spc="-133" normalizeH="0" baseline="0" noProof="0" dirty="0">
                <a:ln>
                  <a:noFill/>
                </a:ln>
                <a:solidFill>
                  <a:srgbClr val="000000"/>
                </a:solidFill>
                <a:effectLst/>
                <a:uLnTx/>
                <a:uFillTx/>
                <a:latin typeface="Arial Black" charset="0"/>
              </a:rPr>
            </a:br>
            <a:br>
              <a:rPr kumimoji="0" lang="en-US" sz="4400" b="0" i="0" u="none" strike="noStrike" kern="1200" cap="all" spc="-133" normalizeH="0" baseline="0" noProof="0" dirty="0">
                <a:ln>
                  <a:noFill/>
                </a:ln>
                <a:solidFill>
                  <a:srgbClr val="000000"/>
                </a:solidFill>
                <a:effectLst/>
                <a:uLnTx/>
                <a:uFillTx/>
                <a:latin typeface="Arial Black" charset="0"/>
              </a:rPr>
            </a:br>
            <a:r>
              <a:rPr kumimoji="0" lang="en-US" sz="3600" b="0" i="0" u="none" strike="noStrike" kern="1200" cap="all" spc="-133" normalizeH="0" baseline="0" noProof="0" dirty="0">
                <a:ln>
                  <a:noFill/>
                </a:ln>
                <a:solidFill>
                  <a:srgbClr val="000000"/>
                </a:solidFill>
                <a:effectLst/>
                <a:uLnTx/>
                <a:uFillTx/>
                <a:latin typeface="Arial Black" charset="0"/>
              </a:rPr>
              <a:t>skills p</a:t>
            </a:r>
            <a:r>
              <a:rPr lang="en-US" sz="3600" dirty="0">
                <a:solidFill>
                  <a:srgbClr val="000000"/>
                </a:solidFill>
              </a:rPr>
              <a:t>RACTICE SESSION</a:t>
            </a:r>
            <a:endParaRPr kumimoji="0" lang="en-US" sz="4400" b="0" i="0" u="none" strike="noStrike" kern="1200" cap="all" spc="-133" normalizeH="0" baseline="0" noProof="0" dirty="0">
              <a:ln>
                <a:noFill/>
              </a:ln>
              <a:solidFill>
                <a:srgbClr val="000000"/>
              </a:solidFill>
              <a:effectLst/>
              <a:uLnTx/>
              <a:uFillTx/>
              <a:latin typeface="Arial Black" charset="0"/>
            </a:endParaRPr>
          </a:p>
        </p:txBody>
      </p:sp>
      <p:sp>
        <p:nvSpPr>
          <p:cNvPr id="4" name="Text Placeholder 5">
            <a:extLst>
              <a:ext uri="{FF2B5EF4-FFF2-40B4-BE49-F238E27FC236}">
                <a16:creationId xmlns:a16="http://schemas.microsoft.com/office/drawing/2014/main" id="{42C7BE83-E121-4719-8A51-8F7F1B7DD9D2}"/>
              </a:ext>
            </a:extLst>
          </p:cNvPr>
          <p:cNvSpPr txBox="1">
            <a:spLocks/>
          </p:cNvSpPr>
          <p:nvPr/>
        </p:nvSpPr>
        <p:spPr>
          <a:xfrm>
            <a:off x="6284516" y="1294171"/>
            <a:ext cx="5707615" cy="4269659"/>
          </a:xfrm>
          <a:prstGeom prst="rect">
            <a:avLst/>
          </a:prstGeom>
        </p:spPr>
        <p:txBody>
          <a:bodyPr vert="horz" lIns="0" tIns="0" rIns="0" bIns="0" rtlCol="0" anchor="ctr">
            <a:noAutofit/>
          </a:bodyPr>
          <a:lstStyle>
            <a:lvl1pPr marL="0" indent="0" algn="l" defTabSz="1734634" rtl="0" eaLnBrk="1" latinLnBrk="0" hangingPunct="1">
              <a:lnSpc>
                <a:spcPct val="90000"/>
              </a:lnSpc>
              <a:spcBef>
                <a:spcPts val="800"/>
              </a:spcBef>
              <a:buFont typeface="Arial" charset="0"/>
              <a:buNone/>
              <a:defRPr lang="en-US" sz="2133" b="1" i="0" kern="1200" cap="none" baseline="0" dirty="0" smtClean="0">
                <a:solidFill>
                  <a:schemeClr val="tx1"/>
                </a:solidFill>
                <a:latin typeface="Arial Bold" charset="0"/>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lang="en-US" sz="2133" b="1" i="0" kern="1200" cap="none" baseline="0" dirty="0" smtClean="0">
                <a:solidFill>
                  <a:schemeClr val="tx1"/>
                </a:solidFill>
                <a:latin typeface="Arial Bold" charset="0"/>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lang="en-US" sz="2133" b="1" i="0" kern="1200" cap="none" baseline="0" dirty="0" smtClean="0">
                <a:solidFill>
                  <a:schemeClr val="tx1"/>
                </a:solidFill>
                <a:latin typeface="Arial Bold" charset="0"/>
                <a:ea typeface="Arial Black" charset="0"/>
                <a:cs typeface="Arial Black" charset="0"/>
              </a:defRPr>
            </a:lvl3pPr>
            <a:lvl4pPr marL="0" indent="0" algn="l" defTabSz="1734634" rtl="0" eaLnBrk="1" latinLnBrk="0" hangingPunct="1">
              <a:lnSpc>
                <a:spcPct val="90000"/>
              </a:lnSpc>
              <a:spcBef>
                <a:spcPts val="800"/>
              </a:spcBef>
              <a:buFont typeface="Arial" charset="0"/>
              <a:buNone/>
              <a:defRPr lang="en-US" sz="2133" b="1" i="0" kern="1200" cap="none" baseline="0" dirty="0" smtClean="0">
                <a:solidFill>
                  <a:schemeClr val="tx1"/>
                </a:solidFill>
                <a:latin typeface="Arial Bold" charset="0"/>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lang="en-US" sz="2133" b="1" i="0" kern="1200" cap="none" baseline="0" dirty="0">
                <a:solidFill>
                  <a:schemeClr val="tx1"/>
                </a:solidFill>
                <a:latin typeface="Arial Bold" charset="0"/>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520700" indent="-342900" defTabSz="914400">
              <a:lnSpc>
                <a:spcPct val="100000"/>
              </a:lnSpc>
              <a:spcBef>
                <a:spcPts val="1200"/>
              </a:spcBef>
              <a:buFont typeface="Arial" panose="020B0604020202020204" pitchFamily="34" charset="0"/>
              <a:buChar char="•"/>
            </a:pPr>
            <a:r>
              <a:rPr lang="en-US" sz="2600" dirty="0">
                <a:solidFill>
                  <a:srgbClr val="000000"/>
                </a:solidFill>
                <a:latin typeface="Arial"/>
                <a:cs typeface="Arial" charset="0"/>
              </a:rPr>
              <a:t>Skills Practice session – practice your scenarios</a:t>
            </a:r>
          </a:p>
          <a:p>
            <a:pPr marL="520700" indent="-342900" defTabSz="914400">
              <a:lnSpc>
                <a:spcPct val="100000"/>
              </a:lnSpc>
              <a:spcBef>
                <a:spcPts val="1200"/>
              </a:spcBef>
              <a:buFont typeface="Arial" panose="020B0604020202020204" pitchFamily="34" charset="0"/>
              <a:buChar char="•"/>
            </a:pPr>
            <a:r>
              <a:rPr lang="en-US" sz="2800" dirty="0">
                <a:solidFill>
                  <a:srgbClr val="000000"/>
                </a:solidFill>
                <a:latin typeface="Calibri" panose="020F0502020204030204" pitchFamily="34" charset="0"/>
                <a:ea typeface="+mn-ea"/>
                <a:cs typeface="+mn-cs"/>
              </a:rPr>
              <a:t>Some more roleplays</a:t>
            </a:r>
            <a:endParaRPr lang="en-US" sz="2600" dirty="0">
              <a:solidFill>
                <a:srgbClr val="000000"/>
              </a:solidFill>
              <a:latin typeface="Arial"/>
              <a:cs typeface="Arial" charset="0"/>
            </a:endParaRPr>
          </a:p>
        </p:txBody>
      </p:sp>
    </p:spTree>
    <p:extLst>
      <p:ext uri="{BB962C8B-B14F-4D97-AF65-F5344CB8AC3E}">
        <p14:creationId xmlns:p14="http://schemas.microsoft.com/office/powerpoint/2010/main" val="812022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BE37550-0530-405F-ACB2-BAEFDFF3BAE8}"/>
              </a:ext>
            </a:extLst>
          </p:cNvPr>
          <p:cNvPicPr>
            <a:picLocks noChangeAspect="1"/>
          </p:cNvPicPr>
          <p:nvPr/>
        </p:nvPicPr>
        <p:blipFill rotWithShape="1">
          <a:blip r:embed="rId3">
            <a:extLst>
              <a:ext uri="{28A0092B-C50C-407E-A947-70E740481C1C}">
                <a14:useLocalDpi xmlns:a14="http://schemas.microsoft.com/office/drawing/2010/main" val="0"/>
              </a:ext>
            </a:extLst>
          </a:blip>
          <a:srcRect l="23566" r="9893" b="5594"/>
          <a:stretch/>
        </p:blipFill>
        <p:spPr>
          <a:xfrm>
            <a:off x="5486880" y="252998"/>
            <a:ext cx="6356690" cy="6173755"/>
          </a:xfrm>
          <a:prstGeom prst="rect">
            <a:avLst/>
          </a:prstGeom>
          <a:effectLst/>
        </p:spPr>
      </p:pic>
      <p:sp>
        <p:nvSpPr>
          <p:cNvPr id="14" name="Rectangle 13">
            <a:extLst>
              <a:ext uri="{FF2B5EF4-FFF2-40B4-BE49-F238E27FC236}">
                <a16:creationId xmlns:a16="http://schemas.microsoft.com/office/drawing/2014/main" id="{3404C26B-6834-4C87-8F39-A6D7E7B272F6}"/>
              </a:ext>
            </a:extLst>
          </p:cNvPr>
          <p:cNvSpPr/>
          <p:nvPr/>
        </p:nvSpPr>
        <p:spPr>
          <a:xfrm>
            <a:off x="444502" y="1016162"/>
            <a:ext cx="4787898" cy="4955203"/>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Briefing time: 5 minutes</a:t>
            </a:r>
          </a:p>
          <a:p>
            <a:r>
              <a:rPr lang="en-US" dirty="0">
                <a:latin typeface="Arial" panose="020B0604020202020204" pitchFamily="34" charset="0"/>
                <a:cs typeface="Arial" panose="020B0604020202020204" pitchFamily="34" charset="0"/>
              </a:rPr>
              <a:t>Explain to your partner and observers: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Which style you want to practice and what you would like feedback 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Which role play you have chosen; any additional partner instructions</a:t>
            </a:r>
          </a:p>
          <a:p>
            <a:pPr marL="0" lvl="1" indent="0">
              <a:buNone/>
            </a:pPr>
            <a:endParaRPr lang="en-US"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Skills practice time: 10-15 minutes (5 minutes each scenario)</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Execute the role play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Practice at least twice! Pause, feedback, repeat, try again, etc…</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Feedback: 2 minutes (per roleplay)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t>
            </a:r>
            <a:r>
              <a:rPr lang="en-US" i="1" dirty="0" err="1">
                <a:latin typeface="Arial" panose="020B0604020202020204" pitchFamily="34" charset="0"/>
                <a:cs typeface="Arial" panose="020B0604020202020204" pitchFamily="34" charset="0"/>
              </a:rPr>
              <a:t>Practicer</a:t>
            </a:r>
            <a:r>
              <a:rPr lang="en-US" dirty="0">
                <a:latin typeface="Arial" panose="020B0604020202020204" pitchFamily="34" charset="0"/>
                <a:cs typeface="Arial" panose="020B0604020202020204" pitchFamily="34" charset="0"/>
              </a:rPr>
              <a:t>’ first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Partner (</a:t>
            </a:r>
            <a:r>
              <a:rPr lang="en-US" i="1" dirty="0">
                <a:latin typeface="Arial" panose="020B0604020202020204" pitchFamily="34" charset="0"/>
                <a:cs typeface="Arial" panose="020B0604020202020204" pitchFamily="34" charset="0"/>
              </a:rPr>
              <a:t>‘the one being practiced on’</a:t>
            </a:r>
            <a:r>
              <a:rPr lang="en-US" dirty="0">
                <a:latin typeface="Arial" panose="020B0604020202020204" pitchFamily="34" charset="0"/>
                <a:cs typeface="Arial" panose="020B0604020202020204" pitchFamily="34" charset="0"/>
              </a:rPr>
              <a:t>) next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Observer</a:t>
            </a:r>
          </a:p>
        </p:txBody>
      </p:sp>
      <p:sp>
        <p:nvSpPr>
          <p:cNvPr id="15" name="Title 5">
            <a:extLst>
              <a:ext uri="{FF2B5EF4-FFF2-40B4-BE49-F238E27FC236}">
                <a16:creationId xmlns:a16="http://schemas.microsoft.com/office/drawing/2014/main" id="{6656EE89-9A82-4B14-983C-C5B64F0B7963}"/>
              </a:ext>
            </a:extLst>
          </p:cNvPr>
          <p:cNvSpPr txBox="1">
            <a:spLocks/>
          </p:cNvSpPr>
          <p:nvPr/>
        </p:nvSpPr>
        <p:spPr>
          <a:xfrm>
            <a:off x="345018" y="332076"/>
            <a:ext cx="5533831" cy="1075810"/>
          </a:xfrm>
          <a:prstGeom prst="rect">
            <a:avLst/>
          </a:prstGeom>
        </p:spPr>
        <p:txBody>
          <a:bodyPr/>
          <a:lstStyle>
            <a:lvl1pPr algn="l" defTabSz="1734634" rtl="0" eaLnBrk="1" latinLnBrk="0" hangingPunct="1">
              <a:lnSpc>
                <a:spcPct val="80000"/>
              </a:lnSpc>
              <a:spcBef>
                <a:spcPct val="0"/>
              </a:spcBef>
              <a:buNone/>
              <a:defRPr sz="3200" b="0" i="0" kern="1200" cap="all" spc="-133" baseline="0">
                <a:solidFill>
                  <a:schemeClr val="tx1"/>
                </a:solidFill>
                <a:latin typeface="Arial Black" charset="0"/>
                <a:ea typeface="Arial Black" charset="0"/>
                <a:cs typeface="Arial Black" charset="0"/>
              </a:defRPr>
            </a:lvl1pPr>
          </a:lstStyle>
          <a:p>
            <a:pPr>
              <a:lnSpc>
                <a:spcPct val="100000"/>
              </a:lnSpc>
            </a:pPr>
            <a:r>
              <a:rPr lang="en-US" dirty="0"/>
              <a:t>Practice scenarios</a:t>
            </a:r>
          </a:p>
        </p:txBody>
      </p:sp>
      <p:sp>
        <p:nvSpPr>
          <p:cNvPr id="16" name="Slide Number Placeholder 2">
            <a:extLst>
              <a:ext uri="{FF2B5EF4-FFF2-40B4-BE49-F238E27FC236}">
                <a16:creationId xmlns:a16="http://schemas.microsoft.com/office/drawing/2014/main" id="{0FB6B4D2-2B5D-4B3D-B9C3-4FB8942BE151}"/>
              </a:ext>
            </a:extLst>
          </p:cNvPr>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D558541-60C9-42A2-8392-FF12533A6B7A}" type="slidenum">
              <a:rPr kumimoji="0" lang="en-US" sz="1200" b="0" i="0" u="none" strike="noStrike" kern="1200" cap="none" spc="0" normalizeH="0" baseline="0" noProof="0">
                <a:ln>
                  <a:noFill/>
                </a:ln>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90E9F90-A945-4116-9D4F-4FACE34B7D1F}"/>
              </a:ext>
            </a:extLst>
          </p:cNvPr>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chemeClr val="tx1"/>
                </a:solidFill>
                <a:effectLst/>
                <a:uLnTx/>
                <a:uFillTx/>
                <a:latin typeface="Arial" panose="020B0604020202020204" pitchFamily="34" charset="0"/>
                <a:ea typeface="+mn-ea"/>
                <a:cs typeface="Arial" pitchFamily="34" charset="0"/>
              </a:rPr>
              <a:t>Copyright © 2017 Accenture. All rights reserved. For Accenture Internal Use Only.</a:t>
            </a:r>
          </a:p>
        </p:txBody>
      </p:sp>
      <p:sp>
        <p:nvSpPr>
          <p:cNvPr id="18" name="Freeform 5">
            <a:extLst>
              <a:ext uri="{FF2B5EF4-FFF2-40B4-BE49-F238E27FC236}">
                <a16:creationId xmlns:a16="http://schemas.microsoft.com/office/drawing/2014/main" id="{BF088A78-4AAB-4FF0-9CF7-928F27AF9C44}"/>
              </a:ext>
            </a:extLst>
          </p:cNvPr>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E7FF"/>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a typeface="+mn-ea"/>
              <a:cs typeface="+mn-cs"/>
            </a:endParaRPr>
          </a:p>
        </p:txBody>
      </p:sp>
      <p:sp>
        <p:nvSpPr>
          <p:cNvPr id="19" name="Freeform 6">
            <a:extLst>
              <a:ext uri="{FF2B5EF4-FFF2-40B4-BE49-F238E27FC236}">
                <a16:creationId xmlns:a16="http://schemas.microsoft.com/office/drawing/2014/main" id="{9E1EADA0-C89C-46BB-8F3D-57E860CC9976}"/>
              </a:ext>
            </a:extLst>
          </p:cNvPr>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8993365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1"/>
            </a:gs>
            <a:gs pos="100000">
              <a:schemeClr val="bg1">
                <a:alpha val="0"/>
              </a:schemeClr>
            </a:gs>
          </a:gsLst>
          <a:lin ang="1800000" scaled="0"/>
        </a:gradFill>
        <a:ln>
          <a:noFill/>
        </a:ln>
      </a:spPr>
      <a:bodyPr rtlCol="0" anchor="ctr"/>
      <a:lstStyle>
        <a:defPPr algn="ctr">
          <a:defRPr sz="16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ccenture aug2016">
  <a:themeElements>
    <a:clrScheme name="Performance Achievement Updated">
      <a:dk1>
        <a:srgbClr val="000000"/>
      </a:dk1>
      <a:lt1>
        <a:srgbClr val="FFFFFF"/>
      </a:lt1>
      <a:dk2>
        <a:srgbClr val="595959"/>
      </a:dk2>
      <a:lt2>
        <a:srgbClr val="7E00FF"/>
      </a:lt2>
      <a:accent1>
        <a:srgbClr val="FF5000"/>
      </a:accent1>
      <a:accent2>
        <a:srgbClr val="FFEA00"/>
      </a:accent2>
      <a:accent3>
        <a:srgbClr val="00FF00"/>
      </a:accent3>
      <a:accent4>
        <a:srgbClr val="F706DE"/>
      </a:accent4>
      <a:accent5>
        <a:srgbClr val="00E7FF"/>
      </a:accent5>
      <a:accent6>
        <a:srgbClr val="2BE5AB"/>
      </a:accent6>
      <a:hlink>
        <a:srgbClr val="0431FB"/>
      </a:hlink>
      <a:folHlink>
        <a:srgbClr val="A41D66"/>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txDef>
      <a:spPr/>
      <a:bodyPr vert="horz" lIns="0" tIns="0" rIns="0" bIns="0" rtlCol="0">
        <a:noAutofit/>
      </a:bodyPr>
      <a:lstStyle>
        <a:defPPr>
          <a:defRPr dirty="0" err="1"/>
        </a:defPPr>
      </a:lstStyle>
    </a:txDef>
  </a:objectDefaults>
  <a:extraClrSchemeLst/>
</a:theme>
</file>

<file path=ppt/theme/theme3.xml><?xml version="1.0" encoding="utf-8"?>
<a:theme xmlns:a="http://schemas.openxmlformats.org/drawingml/2006/main" name="4_Custom Design">
  <a:themeElements>
    <a:clrScheme name="Performance Achievement">
      <a:dk1>
        <a:srgbClr val="000000"/>
      </a:dk1>
      <a:lt1>
        <a:srgbClr val="FFFFFF"/>
      </a:lt1>
      <a:dk2>
        <a:srgbClr val="E7E7E7"/>
      </a:dk2>
      <a:lt2>
        <a:srgbClr val="7E00FF"/>
      </a:lt2>
      <a:accent1>
        <a:srgbClr val="FF5000"/>
      </a:accent1>
      <a:accent2>
        <a:srgbClr val="FFEA00"/>
      </a:accent2>
      <a:accent3>
        <a:srgbClr val="00FF00"/>
      </a:accent3>
      <a:accent4>
        <a:srgbClr val="F706DE"/>
      </a:accent4>
      <a:accent5>
        <a:srgbClr val="00E7FF"/>
      </a:accent5>
      <a:accent6>
        <a:srgbClr val="2BE5AB"/>
      </a:accent6>
      <a:hlink>
        <a:srgbClr val="0431FB"/>
      </a:hlink>
      <a:folHlink>
        <a:srgbClr val="A41D66"/>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AIN MASTER - WHITE">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Custom 2">
      <a:majorFont>
        <a:latin typeface="Graphik Blac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 id="{3AF425F2-D110-4AD7-9186-046FD1A1BA59}" vid="{0A93B61A-D5CB-4DDA-AA86-286514324FB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32A8FEA74E0B44BB3AF3998F5330FA" ma:contentTypeVersion="4" ma:contentTypeDescription="Create a new document." ma:contentTypeScope="" ma:versionID="81dc8905ce578c24dca19e76893b3224">
  <xsd:schema xmlns:xsd="http://www.w3.org/2001/XMLSchema" xmlns:xs="http://www.w3.org/2001/XMLSchema" xmlns:p="http://schemas.microsoft.com/office/2006/metadata/properties" xmlns:ns2="a3603927-a842-4bd6-a328-1f4b99a4fb8f" targetNamespace="http://schemas.microsoft.com/office/2006/metadata/properties" ma:root="true" ma:fieldsID="efddb0239ad1fa661f14cdebb008f476" ns2:_="">
    <xsd:import namespace="a3603927-a842-4bd6-a328-1f4b99a4fb8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603927-a842-4bd6-a328-1f4b99a4fb8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E5D88B-7CF5-4338-AF44-ED827F5F01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603927-a842-4bd6-a328-1f4b99a4fb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62EA9B-B4F9-4411-916B-CB63D5017D85}">
  <ds:schemaRefs>
    <ds:schemaRef ds:uri="http://schemas.microsoft.com/sharepoint/v3/contenttype/forms"/>
  </ds:schemaRefs>
</ds:datastoreItem>
</file>

<file path=customXml/itemProps3.xml><?xml version="1.0" encoding="utf-8"?>
<ds:datastoreItem xmlns:ds="http://schemas.openxmlformats.org/officeDocument/2006/customXml" ds:itemID="{1A5898F9-2853-4C7A-A55C-277571E1CC8C}">
  <ds:schemaRefs>
    <ds:schemaRef ds:uri="http://schemas.microsoft.com/office/infopath/2007/PartnerControls"/>
    <ds:schemaRef ds:uri="a3603927-a842-4bd6-a328-1f4b99a4fb8f"/>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25319</TotalTime>
  <Words>3934</Words>
  <Application>Microsoft Office PowerPoint</Application>
  <PresentationFormat>Widescreen</PresentationFormat>
  <Paragraphs>384</Paragraphs>
  <Slides>20</Slides>
  <Notes>20</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20</vt:i4>
      </vt:variant>
    </vt:vector>
  </HeadingPairs>
  <TitlesOfParts>
    <vt:vector size="37" baseType="lpstr">
      <vt:lpstr>Arial</vt:lpstr>
      <vt:lpstr>Arial Black</vt:lpstr>
      <vt:lpstr>Arial Bold</vt:lpstr>
      <vt:lpstr>Calibri</vt:lpstr>
      <vt:lpstr>Calibri Light</vt:lpstr>
      <vt:lpstr>Graphik</vt:lpstr>
      <vt:lpstr>Graphik Black</vt:lpstr>
      <vt:lpstr>Symbol</vt:lpstr>
      <vt:lpstr>Viner Hand ITC</vt:lpstr>
      <vt:lpstr>Webdings</vt:lpstr>
      <vt:lpstr>Wingdings</vt:lpstr>
      <vt:lpstr>Wingdings 3</vt:lpstr>
      <vt:lpstr>Office Theme</vt:lpstr>
      <vt:lpstr>Accenture aug2016</vt:lpstr>
      <vt:lpstr>4_Custom Design</vt:lpstr>
      <vt:lpstr>1_Office Theme</vt:lpstr>
      <vt:lpstr>MAIN MASTER - WHITE</vt:lpstr>
      <vt:lpstr>PowerPoint Presentation</vt:lpstr>
      <vt:lpstr>PowerPoint Presentation</vt:lpstr>
      <vt:lpstr>SOCIAL STYLES </vt:lpstr>
      <vt:lpstr>PowerPoint Presentation</vt:lpstr>
      <vt:lpstr>Understanding SOCIAL STYLES </vt:lpstr>
      <vt:lpstr>PowerPoint Presentation</vt:lpstr>
      <vt:lpstr>PowerPoint Presentation</vt:lpstr>
      <vt:lpstr>PowerPoint Presentation</vt:lpstr>
      <vt:lpstr>PowerPoint Presentation</vt:lpstr>
      <vt:lpstr>PowerPoint Presentation</vt:lpstr>
      <vt:lpstr>Role play I</vt:lpstr>
      <vt:lpstr>debrief</vt:lpstr>
      <vt:lpstr>Role play II</vt:lpstr>
      <vt:lpstr>Role play III</vt:lpstr>
      <vt:lpstr>Role play IV</vt:lpstr>
      <vt:lpstr>Role play V</vt:lpstr>
      <vt:lpstr>Role play VI</vt:lpstr>
      <vt:lpstr>Just breathe…</vt:lpstr>
      <vt:lpstr>SUMMING IT 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Khebade, Harshal</dc:creator>
  <cp:lastModifiedBy>Appadoo, Rinayah L.</cp:lastModifiedBy>
  <cp:revision>1130</cp:revision>
  <dcterms:created xsi:type="dcterms:W3CDTF">2017-07-19T10:12:26Z</dcterms:created>
  <dcterms:modified xsi:type="dcterms:W3CDTF">2018-01-25T05:18:03Z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0x0101008B32A8FEA74E0B44BB3AF3998F5330FA</vt:lpwstr>
  </property>
</Properties>
</file>